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4" r:id="rId5"/>
    <p:sldId id="258" r:id="rId6"/>
    <p:sldId id="260" r:id="rId7"/>
    <p:sldId id="261" r:id="rId8"/>
    <p:sldId id="262" r:id="rId9"/>
    <p:sldId id="259" r:id="rId10"/>
    <p:sldId id="265" r:id="rId11"/>
    <p:sldId id="268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D050C7-A065-4DBF-B3B3-687235FFC6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093ED2-E3CE-4C99-A4F2-06FD41BC75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962400"/>
            <a:ext cx="8458200" cy="1222375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optics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1717455"/>
            <a:ext cx="5105400" cy="441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Concave vs. convex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200399" cy="494785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5604" name="Picture 4" descr="http://www.acs.psu.edu/drussell/Demos/RayTrace/Lens-Converg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3581400" cy="2209801"/>
          </a:xfrm>
          <a:prstGeom prst="rect">
            <a:avLst/>
          </a:prstGeom>
          <a:noFill/>
        </p:spPr>
      </p:pic>
      <p:pic>
        <p:nvPicPr>
          <p:cNvPr id="25606" name="Picture 6" descr="http://www.acs.psu.edu/drussell/Demos/RayTrace/Lens-Diverg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47800"/>
            <a:ext cx="3550525" cy="2190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mirror</a:t>
            </a:r>
            <a:endParaRPr lang="en-US" dirty="0"/>
          </a:p>
        </p:txBody>
      </p:sp>
      <p:sp>
        <p:nvSpPr>
          <p:cNvPr id="23556" name="AutoShape 4" descr="data:image/jpeg;base64,/9j/4AAQSkZJRgABAQAAAQABAAD/2wCEAAkGBxQTEhQUExQVFBUWGBUXFRUVFxQUFRcUFBUXFhQUFRUYHCggGBolHRcUITEhJSkrLi4uFx8zODMsNygtLisBCgoKDg0OFBAQFCwcHBwsLCwsLCwsLCwsLCwsLCwsLCwsLCwsLCwsLCwsLCwsLCwsLCwsLCwsLCwsLCwsLCwsLP/AABEIALcBEwMBIgACEQEDEQH/xAAcAAACAgMBAQAAAAAAAAAAAAACAwQFAAEGBwj/xABEEAABAwIDBQUEBwUGBwEAAAABAAIRAwQSITEFQVFhcQYigZGhEzKxwUJScpLR8PEHFGKCsiMzU3Oi4RYkJUNjs8IV/8QAGAEBAQEBAQAAAAAAAAAAAAAAAAECAwT/xAAfEQEBAQEAAgMBAQEAAAAAAAAAARECITEDEkFhURP/2gAMAwEAAhEDEQA/APOwEYasARgLmrAEYC2AiAQaARgLAEYCDAFuFsLYCDTQiAWNCIBUbY1MhaaEcKKWQsIRYUUKgA1aITFkKBQasITqdIuyaC48AJ+CtbfsreVBLbarH8TC3+qFqc2/iKFwSyF01/2LvKVP2lSjhaCASX0t+mWJc7cUizIx5gq/TrNxNhUISlPugNySb8cD5rOKkSll4kDqorr4cELL1s5gyen4oJhdxSy47hw5ZdVpty08vBEKgOhCgF0/otyiISygGtTLhAcW8wjYckDqkSdy1bA4RlCBiFyNBCACEJCMrRCBZasRrEEkBE0LQTGhBgCMBYAiAQY0IwFgCKEGQtgImhbIQCAiCzqlVLgDiVRICPqqJ+1nEkABu7iVHqV3O1JKGr43TJgOBJ3DNTLagXkAakwBqSei45tQtcCF2HYm5JuKctDs4gycyIEDC6fulCbXomzOwtuKOOsXOeHNDhiDGZj3RhkxPHPkrpmwbOnRxewpZE5uBOWGTnUl3kplgT7F4IcILf8AEZrIyJZT9F5d2n7Rl1VzQ4tY0jMHECYMn33HlrwWoz1ceu2t1Tw0zSLA0jVsBuR0jJT3X8FwI934TC8V7M9pDQc12ZaT3gRlHImIO+V6HX2sx5JZmKkFuucwR48l0k1mdNftO2lGz6jqfvYqesZBztc14HXuyRnmV6x+0W9a/ZtUjMxQMCDH9swD0leNNzAU66smLPPlt70hz0bglOXLWmsSGc1iByCbTTQEmknhRR29LE4Nxhkn3nGGjmUe2qHsGyXip33M7mQMNa7FMnKHBV20dB1RV6s2rh9Wqw/fY4H+gKoTZXrnOgxpO/jHzVo0rn7R0PHQq/pJYQYC1CNaAUUGFaKJyEhABCxbJWIJbQmNCFoTGhBsBGAsaEQCDYCIBaATGNnRAKIMJ5fFSKdFOFJUQ/3dR7igpVxtSjTMOeJ4DvH0SaF8Kj2sFN4DzGJ0DplM/qrhrnn0++4dCmBivaOyKVS5wOuWUR7N7i5zXP7zC3CwNbvOI+DSqltLvNkTxaSQDyJGaymoVdmY6roOzj8NRsgQHDN0YYkalwIjqD0KpbqlA5j9V2OxNhlzQcYEgHjkR1VjfNj0PYN7Tr0rilTq29R5Y0xRq0XmQ4nE7BQZGZ1zz4HNeV7S2PeUWue5rqbciXGA0BxgEkSJMjfOa9S2Bse3tYfb0y0uaQSXucIcQ5wAJyEhVm27OrVLhLS10S14OHKI06Bdf+fUcrea81oY6rAcJfBwhzcQGIRliOU58eC6rY9vW9m3Ex7dzQSMWI0yQNZG6Mt/JNb2cuW0yyk6m3NxBa5zHAuM5Ekch4Bb2ZsSrSAdXo3L8M4iXiqPekOpBhMmMiTxOS1ObvtnJEXtU2qLF7SCWhjC90GA4V2iMWg0mOa88o+6F6P2425RFpVt6VKtS9oGZVDUc2WvaZaHHu7xoN3h5xR90LHyNcsclvTXBLcFybKKW5McllBMoqSxR6Kk0woIe1B3R1/FN2bQD7a5xfQpsqN+017m/AlBtb3R1+RUjZJ/5e7/AMgf+xbkRQ0ffauhoaLnqPvtXRW4yCUhwKyFtoRQsqUQgITSgKBcLaxYgmtTQgATWhBtoRwsaEcIE1akENGp+CsKNPRU4/vfFdFSp6Aan8yiAYwnIa/Dqp9vZDfn8PJOtreAoXaDbLbZmUGoR3RwH1ncvitQcPtqi6jdVQ0AAnFnpD4f8Z8lFNUk6knj+A3JNxevqvLnkknimUQrb+JibaNwmRrxUhzpUakUWNYaOe2Quz7H3GKizl3T/KYHpC5ax2TWq6AMHF34LrNgbMFAFoqF8mZIAAMZ4eK6cSs9V6Fsp4NMTBiRn8uCa+1B0McOH4/FU2zbjDlORV5SqTou0l/PDFv+kVaOEZjx1HgQuZrdu7ajWdSdiGE4XVIgAgwdOHyK6Dbm3KdpSNWqTAyAGZc46NA8Dqvnq4vCXGrIBdUqVCCAcWJ+KDO5Ovl6ninPEr239pFT/ptcyTlTjR2tVg1OfqvE6bhAzC9M2rtJlxsWWvBLfYteBIIIqtAyIzGU5Ly80DjBIluknTTeuXy9S2Y6fFz72nFC5DctDQSJHCDLZS6DyRmuLd58axwS4zTnhLpjNVlMpBSqYUemFNptUVW7ZOTRz+Sk2Ri0uj/46DR/NUJPyUPbjs2jkVLr92yq/wAValTHPAzGV0jNUFAd8LpKIyXPWQmoF0tIKUhjQtlGxq24LKkFLKe8pTkCyVpGsRU5qa0JbU1oRBtTAhARAIqA4RU8V2Gx6EtL+OQ6DX1+C5G8bDpXoPZujNJnQDx3qVmkbSrNo03VHaNHmdAB1MLyPat66tUc9xkk58OQHIaLvP2oXuEsojd33dTIYP6j5LzhbnpAtMFTWPURzFNsqKuGpdvSLuQ9fNXez7Zrd0nzKhW1E9Fd2NALfPLNqdby78z/ALD1Vta28e6CTvyn1OQ9UizAA0/PzVpTeQNwHP5D8V1kZ1JtrUximTwbn6nLyU63uCzeqV186YbmeOZ8gmtrjiSeH+4VRWftavR+6Uu7M1R0BwPifP0Xjb3ZyvoGl3hhIBB4wfReG7XsDQr1KWuB7m+AOR8oXLv/AFqJmz6lZlAiD7KtoY7pdSfMTuIPxUa3Di85kDOROszpOXBPt2n2YcMmyARnBdBOLhMfFA4Ll06cdZv9LunNyDmnqMiOo3oKQgLddhMZ6cfxW5Wa3epgHordqB5Um3YoykUmqUwJdJqdorFUV+cVcDgWj8fip233xa2rfrmrWPRzoZ6FVdAl9RxHvGcP2nnA0f6vRWPbZwFx7Ie7Qp0qQ/lbiPq6PBdJ6YVWymzUXTUwqPYVLUq+pBYrUNAylASmEoHFRSXoCmEJbkQMc1iFYgsmBMahaExoVBgI2haaEQUVHv2SF3vYGoH044QfBcXUbIIV12B2iKVYNd7rnNZ98w31IU6mxmuX/aXVxXtXgHBv3Ghp9ZXJNGa6bt80i9rZfTqH/W5c5TGa6T1GY25uitbSnACrj73krW2JO5ahU+iY3SVb2Y0nyVbb0/BW9s0CPz6LpIzVlazOUD1KnNbnxPE5woLB+g18lZW9Pj+eq3GTadAcTJ4anqm/uxB7rYdwGfiSn2zeUfn0T2VDOECBxHzWsTT7e2DRuLvQFeO2exaly+4fq6mHPcSJxPknAOZ73kvVe0G0m21CpUJjC06alxyYB4wuN2TtFlPZdzDXCpFQuduLiBEO3QIGaz1JsJrlq9DDQpH67qhA/haGNB88Xkq5y6DtJhDLVoBaRQa5wP1nkkrnnFebr26z0W5KemOKS7NZUVBsmVY0aaVb0tFYU6ay3G6bVF2vWw0jxOQ8f9pVgGrn+0NeXBg3ZnqdPT4rUiVI7G0Aa7S73Kc1n/ZpAkepB8FS390atR9R3vVHOeeriTCu7d3sbGq76Vw4Um/5bc6h/qH8wVBRZicBzW76ZX+x6UMHPNW1IJFClAAA3QpQB0WGg5pTgmuCAhRSXoCmuCByBeFYtwsUFmExoQNTWrSNhG0LTUYQEFDuHOpnEwwWkOB5tIc0+BCmgIa9KR+dEhZqR+0+0FX93v6bf7K5pyY0bWB/tGHxnyK8/aM16l2NvRXtrvZVUSXU31LWf8VoLobzkA/e4ry46rX65wZGfkri23TAVSR8Fa2oy09FqFWdu8bpPTTzVrajiY5D8yq+2/O5Wdo8LrGKs7Vp+iMI4nXyU+2bGvrqq+jVPTmU23cZmS47ycgt+kW2MnQxx6bwjN2BkPHhv8yqwXgOneMkZThBQVMxxKv2TAbWDarXNLQRrmJ039clE2fatY0yYadQYIOW8Hw8lKrAACcuSpNsXsNIBXPq41I53tRtIVLhx3ABo5gD0zJVO56TfvlxURtxuK89810iY5yfa0N5Q2duXZq5oW8LNakDb0VJwpgYiwo0j13hjS46AErk6LHVan8T3ZdT8gM/BWvaW70pjq75D5+SzZo9hTfXPvN7lKd9V2rvCP8AS5bkYtRO0twMbaTfcoN9mPtfTPWYH8q1sC2l2LcFVgEmNSfNdfsm0wMA3nPzS1YmMYsITSIS6iw0ApRTHIJQLeEshMcUtyBeJYtrEFs0Iwhajaqg2hGEARoCCNAAtEoItw17Xsq0XYatJwfTcOLTMc1zt8w1MVUNglxL2gQA4mSANwXQ1qsFSLHBiLoljxFRvwcOYTUscax2XRWdlmNVZ7b7Mlvfp5tOYjQhUNqYJY4RyOR5ELcrLorZvNWVuYVVavVlRqBdJWKsadUjg3mT8kq5fInF9mcgZ5JeLeInIZ55KRQp5556xlMTwS9EiRasHDflmeH6qTjA0UNrOH6IalWBmn2MDe3C5jadaZVpe1plUF9UjXXcN56LFrUUd6E7ZWyS84nCBuVvs3YDnnHUyG5v4/guhZbRk0TyGqxjaqo2oaFIDFNFm8/9p/nTH/0UokENIaWmDIJDoOIgZjiBPiFbxYfaI+FIvrkUmFx3aczuClvy10C4/al2biphaYY2c90D3nlSRbWtl2zq1QvOpOR1GLUujg0Z9cI3oNvXoe4U2f3dLutzmT9J079InlO9Tr6v+70sDcqjxEb2U+f8RMzz+yFQ29EvcGhbvhiLHYFlidiOgXWtbCj7Nswxob59VLAXNuFuQEJhS3IpbktyYQllQLclOCY5LciAJWLZWILdqMIGpgKoMI2hLCZCAsSRVemkKPWKCFcOS7a4LDlpvCZWCjOWVdZsnaYiNWncdy3tHYdKsJbkd24joVylGsWmQfBXmztqg74KsZsRauzatLdjHEa+I/BFQuRppyOXoujpXgOua3Vtab/eaD1AK6TpnFVTqhSG3Sa7YNE6Y2/Zc74FaHZ2n9er94fgtfZPqX+8RooN5etGpHTerlmxKQ1xO6uPyUmjZUme6xo5gCfPVRccvTtq1X3WFjfrPy8m6lTrPYTKZxO77/rH5DcrypV4KJWrDiOp/OaTm08Qh44JVe4aw4ZOH6bwQNDEA7hOR4SEFxcTpIbHeMYgAThBGHOMXDOCChZQ9m7E4y8E4WySBubUqEAEnDADDwPUdOecZt1MvL7uAAFrnDQ6gHTTeYPqdyq4gfn8x+CY46ucc8zJ9SfIeQGgXLba24X/ANnRznIuGp5N/Fc++vtWuZhfaDamI+yp57nEbz9UJNo1tCn7R2ZObB9Zw0P2Ru4kTubKqFFlJuOpnOg+tyH8PPfuykqtvLp1R2J3gNwHAJ6PYK9Vz3Fxzc4/kDkum7O7MwjGRnuUTYGyMRxO0XWNaAFi1qQOFC5G5Lco0W5KcmOCW5AsoHIyllADktyY5LKgGFiwrERcNRtQhG1aBAIpWgtyg045KM9SHlR3LNEd4UZ6lVAo9RRSSEvTMJzggIQSrXajm5FXVrtUHeuWc1Q6r308x3m8N4WpUejUr2eCey6XnNttvnHVWTNrkgZjIz15HiFqf1HcU65d7on4eaUL9odhLXEzB68BhkHzXNf8QOLcJAjgJGXDIjJDS2wGmWsaCNDBPHPN2uZz5rrOuI52dVe3lyZMd0x7sEnEfdZlkCACUs03ZF7sBxNifeLQw5gDUy6I34ZVK/bpzg4ZzOGG58cs/VV1xtxonOTy39Tv8Vb8k/CcV1DajWxgygYQ6AHRrAGjRPU9FXX21qdISTnw1JO/9SuVuNtVH5NyHFRTRA71V2fAzPlqfQLnerWpJEy/2pVuDhHdZMdeRjU8gkucyiCPecd2R+9y/hHjOijVto5QwYRpO+OA4DkPVQ6dMuOWZUUVeu6o6XEklXWwtil5xO0UrYvZ/Rz10zWBogQAs26uBpMDRAyCJy2glRQkpTijcgcigKU5MeghAspbgmkJbkCyllNcluCgWVixbRFwEYQBGFpBhbWBYSilvSnFNclPUCXqPUCkvSHBRSCEDk14SyFAtzJ1QuamEIXIitu9nA5tyPoVWVKTmayPh5rpIQupzqtSpjnm3Th9Iov3t31irSrs5h3R0UZ2yeDvMK7DEJ1UHU/ErXtG8CfRS/8A8k8R5Im7JO8+QTYYhm7d9GG9NfPVKDS47yru32OMsiequLPZTRuT7GOdsdjvedF1my9jNZmRJ9FOoW4G5SwIUUBCFyaUpyAEDgiKBxVAPCWXI3OSyVADghRSgxIBcgctuKBxQA5LJRuQFFBK2tLaguQiBWLFpkYKxYsQAUtwW1ilUpwSnBYsUCXBKLVixRQlLcsWIMK3C2sRG4WsK2sRW2sT6dBYsQTKNup1KlCxYtIeBC04raxUBiSy7NYsUAGoEONYsVC3oCsWKBZKW4LFiAC5ASsWIFuQErFiDRCxYs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TEhQUExQVFBUWGBUXFRUVFxQUFRcUFBUXFhQUFRUYHCggGBolHRcUITEhJSkrLi4uFx8zODMsNygtLisBCgoKDg0OFBAQFCwcHBwsLCwsLCwsLCwsLCwsLCwsLCwsLCwsLCwsLCwsLCwsLCwsLCwsLCwsLCwsLCwsLCwsLP/AABEIALcBEwMBIgACEQEDEQH/xAAcAAACAgMBAQAAAAAAAAAAAAACAwQFAAEGBwj/xABEEAABAwIDBQUEBwUGBwEAAAABAAIRAwQSITEFQVFhcQYigZGhEzKxwUJScpLR8PEHFGKCsiMzU3Oi4RYkJUNjs8IV/8QAGAEBAQEBAQAAAAAAAAAAAAAAAAECAwT/xAAfEQEBAQEAAgMBAQEAAAAAAAAAARECITEDEkFhURP/2gAMAwEAAhEDEQA/APOwEYasARgLmrAEYC2AiAQaARgLAEYCDAFuFsLYCDTQiAWNCIBUbY1MhaaEcKKWQsIRYUUKgA1aITFkKBQasITqdIuyaC48AJ+CtbfsreVBLbarH8TC3+qFqc2/iKFwSyF01/2LvKVP2lSjhaCASX0t+mWJc7cUizIx5gq/TrNxNhUISlPugNySb8cD5rOKkSll4kDqorr4cELL1s5gyen4oJhdxSy47hw5ZdVpty08vBEKgOhCgF0/otyiISygGtTLhAcW8wjYckDqkSdy1bA4RlCBiFyNBCACEJCMrRCBZasRrEEkBE0LQTGhBgCMBYAiAQY0IwFgCKEGQtgImhbIQCAiCzqlVLgDiVRICPqqJ+1nEkABu7iVHqV3O1JKGr43TJgOBJ3DNTLagXkAakwBqSei45tQtcCF2HYm5JuKctDs4gycyIEDC6fulCbXomzOwtuKOOsXOeHNDhiDGZj3RhkxPHPkrpmwbOnRxewpZE5uBOWGTnUl3kplgT7F4IcILf8AEZrIyJZT9F5d2n7Rl1VzQ4tY0jMHECYMn33HlrwWoz1ceu2t1Tw0zSLA0jVsBuR0jJT3X8FwI934TC8V7M9pDQc12ZaT3gRlHImIO+V6HX2sx5JZmKkFuucwR48l0k1mdNftO2lGz6jqfvYqesZBztc14HXuyRnmV6x+0W9a/ZtUjMxQMCDH9swD0leNNzAU66smLPPlt70hz0bglOXLWmsSGc1iByCbTTQEmknhRR29LE4Nxhkn3nGGjmUe2qHsGyXip33M7mQMNa7FMnKHBV20dB1RV6s2rh9Wqw/fY4H+gKoTZXrnOgxpO/jHzVo0rn7R0PHQq/pJYQYC1CNaAUUGFaKJyEhABCxbJWIJbQmNCFoTGhBsBGAsaEQCDYCIBaATGNnRAKIMJ5fFSKdFOFJUQ/3dR7igpVxtSjTMOeJ4DvH0SaF8Kj2sFN4DzGJ0DplM/qrhrnn0++4dCmBivaOyKVS5wOuWUR7N7i5zXP7zC3CwNbvOI+DSqltLvNkTxaSQDyJGaymoVdmY6roOzj8NRsgQHDN0YYkalwIjqD0KpbqlA5j9V2OxNhlzQcYEgHjkR1VjfNj0PYN7Tr0rilTq29R5Y0xRq0XmQ4nE7BQZGZ1zz4HNeV7S2PeUWue5rqbciXGA0BxgEkSJMjfOa9S2Bse3tYfb0y0uaQSXucIcQ5wAJyEhVm27OrVLhLS10S14OHKI06Bdf+fUcrea81oY6rAcJfBwhzcQGIRliOU58eC6rY9vW9m3Ex7dzQSMWI0yQNZG6Mt/JNb2cuW0yyk6m3NxBa5zHAuM5Ekch4Bb2ZsSrSAdXo3L8M4iXiqPekOpBhMmMiTxOS1ObvtnJEXtU2qLF7SCWhjC90GA4V2iMWg0mOa88o+6F6P2425RFpVt6VKtS9oGZVDUc2WvaZaHHu7xoN3h5xR90LHyNcsclvTXBLcFybKKW5McllBMoqSxR6Kk0woIe1B3R1/FN2bQD7a5xfQpsqN+017m/AlBtb3R1+RUjZJ/5e7/AMgf+xbkRQ0ffauhoaLnqPvtXRW4yCUhwKyFtoRQsqUQgITSgKBcLaxYgmtTQgATWhBtoRwsaEcIE1akENGp+CsKNPRU4/vfFdFSp6Aan8yiAYwnIa/Dqp9vZDfn8PJOtreAoXaDbLbZmUGoR3RwH1ncvitQcPtqi6jdVQ0AAnFnpD4f8Z8lFNUk6knj+A3JNxevqvLnkknimUQrb+JibaNwmRrxUhzpUakUWNYaOe2Quz7H3GKizl3T/KYHpC5ax2TWq6AMHF34LrNgbMFAFoqF8mZIAAMZ4eK6cSs9V6Fsp4NMTBiRn8uCa+1B0McOH4/FU2zbjDlORV5SqTou0l/PDFv+kVaOEZjx1HgQuZrdu7ajWdSdiGE4XVIgAgwdOHyK6Dbm3KdpSNWqTAyAGZc46NA8Dqvnq4vCXGrIBdUqVCCAcWJ+KDO5Ovl6ninPEr239pFT/ptcyTlTjR2tVg1OfqvE6bhAzC9M2rtJlxsWWvBLfYteBIIIqtAyIzGU5Ly80DjBIluknTTeuXy9S2Y6fFz72nFC5DctDQSJHCDLZS6DyRmuLd58axwS4zTnhLpjNVlMpBSqYUemFNptUVW7ZOTRz+Sk2Ri0uj/46DR/NUJPyUPbjs2jkVLr92yq/wAValTHPAzGV0jNUFAd8LpKIyXPWQmoF0tIKUhjQtlGxq24LKkFLKe8pTkCyVpGsRU5qa0JbU1oRBtTAhARAIqA4RU8V2Gx6EtL+OQ6DX1+C5G8bDpXoPZujNJnQDx3qVmkbSrNo03VHaNHmdAB1MLyPat66tUc9xkk58OQHIaLvP2oXuEsojd33dTIYP6j5LzhbnpAtMFTWPURzFNsqKuGpdvSLuQ9fNXez7Zrd0nzKhW1E9Fd2NALfPLNqdby78z/ALD1Vta28e6CTvyn1OQ9UizAA0/PzVpTeQNwHP5D8V1kZ1JtrUximTwbn6nLyU63uCzeqV186YbmeOZ8gmtrjiSeH+4VRWftavR+6Uu7M1R0BwPifP0Xjb3ZyvoGl3hhIBB4wfReG7XsDQr1KWuB7m+AOR8oXLv/AFqJmz6lZlAiD7KtoY7pdSfMTuIPxUa3Di85kDOROszpOXBPt2n2YcMmyARnBdBOLhMfFA4Ll06cdZv9LunNyDmnqMiOo3oKQgLddhMZ6cfxW5Wa3epgHordqB5Um3YoykUmqUwJdJqdorFUV+cVcDgWj8fip233xa2rfrmrWPRzoZ6FVdAl9RxHvGcP2nnA0f6vRWPbZwFx7Ie7Qp0qQ/lbiPq6PBdJ6YVWymzUXTUwqPYVLUq+pBYrUNAylASmEoHFRSXoCmEJbkQMc1iFYgsmBMahaExoVBgI2haaEQUVHv2SF3vYGoH044QfBcXUbIIV12B2iKVYNd7rnNZ98w31IU6mxmuX/aXVxXtXgHBv3Ghp9ZXJNGa6bt80i9rZfTqH/W5c5TGa6T1GY25uitbSnACrj73krW2JO5ahU+iY3SVb2Y0nyVbb0/BW9s0CPz6LpIzVlazOUD1KnNbnxPE5woLB+g18lZW9Pj+eq3GTadAcTJ4anqm/uxB7rYdwGfiSn2zeUfn0T2VDOECBxHzWsTT7e2DRuLvQFeO2exaly+4fq6mHPcSJxPknAOZ73kvVe0G0m21CpUJjC06alxyYB4wuN2TtFlPZdzDXCpFQuduLiBEO3QIGaz1JsJrlq9DDQpH67qhA/haGNB88Xkq5y6DtJhDLVoBaRQa5wP1nkkrnnFebr26z0W5KemOKS7NZUVBsmVY0aaVb0tFYU6ay3G6bVF2vWw0jxOQ8f9pVgGrn+0NeXBg3ZnqdPT4rUiVI7G0Aa7S73Kc1n/ZpAkepB8FS390atR9R3vVHOeeriTCu7d3sbGq76Vw4Um/5bc6h/qH8wVBRZicBzW76ZX+x6UMHPNW1IJFClAAA3QpQB0WGg5pTgmuCAhRSXoCmuCByBeFYtwsUFmExoQNTWrSNhG0LTUYQEFDuHOpnEwwWkOB5tIc0+BCmgIa9KR+dEhZqR+0+0FX93v6bf7K5pyY0bWB/tGHxnyK8/aM16l2NvRXtrvZVUSXU31LWf8VoLobzkA/e4ry46rX65wZGfkri23TAVSR8Fa2oy09FqFWdu8bpPTTzVrajiY5D8yq+2/O5Wdo8LrGKs7Vp+iMI4nXyU+2bGvrqq+jVPTmU23cZmS47ycgt+kW2MnQxx6bwjN2BkPHhv8yqwXgOneMkZThBQVMxxKv2TAbWDarXNLQRrmJ039clE2fatY0yYadQYIOW8Hw8lKrAACcuSpNsXsNIBXPq41I53tRtIVLhx3ABo5gD0zJVO56TfvlxURtxuK89810iY5yfa0N5Q2duXZq5oW8LNakDb0VJwpgYiwo0j13hjS46AErk6LHVan8T3ZdT8gM/BWvaW70pjq75D5+SzZo9hTfXPvN7lKd9V2rvCP8AS5bkYtRO0twMbaTfcoN9mPtfTPWYH8q1sC2l2LcFVgEmNSfNdfsm0wMA3nPzS1YmMYsITSIS6iw0ApRTHIJQLeEshMcUtyBeJYtrEFs0Iwhajaqg2hGEARoCCNAAtEoItw17Xsq0XYatJwfTcOLTMc1zt8w1MVUNglxL2gQA4mSANwXQ1qsFSLHBiLoljxFRvwcOYTUscax2XRWdlmNVZ7b7Mlvfp5tOYjQhUNqYJY4RyOR5ELcrLorZvNWVuYVVavVlRqBdJWKsadUjg3mT8kq5fInF9mcgZ5JeLeInIZ55KRQp5556xlMTwS9EiRasHDflmeH6qTjA0UNrOH6IalWBmn2MDe3C5jadaZVpe1plUF9UjXXcN56LFrUUd6E7ZWyS84nCBuVvs3YDnnHUyG5v4/guhZbRk0TyGqxjaqo2oaFIDFNFm8/9p/nTH/0UokENIaWmDIJDoOIgZjiBPiFbxYfaI+FIvrkUmFx3aczuClvy10C4/al2biphaYY2c90D3nlSRbWtl2zq1QvOpOR1GLUujg0Z9cI3oNvXoe4U2f3dLutzmT9J079InlO9Tr6v+70sDcqjxEb2U+f8RMzz+yFQ29EvcGhbvhiLHYFlidiOgXWtbCj7Nswxob59VLAXNuFuQEJhS3IpbktyYQllQLclOCY5LciAJWLZWILdqMIGpgKoMI2hLCZCAsSRVemkKPWKCFcOS7a4LDlpvCZWCjOWVdZsnaYiNWncdy3tHYdKsJbkd24joVylGsWmQfBXmztqg74KsZsRauzatLdjHEa+I/BFQuRppyOXoujpXgOua3Vtab/eaD1AK6TpnFVTqhSG3Sa7YNE6Y2/Zc74FaHZ2n9er94fgtfZPqX+8RooN5etGpHTerlmxKQ1xO6uPyUmjZUme6xo5gCfPVRccvTtq1X3WFjfrPy8m6lTrPYTKZxO77/rH5DcrypV4KJWrDiOp/OaTm08Qh44JVe4aw4ZOH6bwQNDEA7hOR4SEFxcTpIbHeMYgAThBGHOMXDOCChZQ9m7E4y8E4WySBubUqEAEnDADDwPUdOecZt1MvL7uAAFrnDQ6gHTTeYPqdyq4gfn8x+CY46ucc8zJ9SfIeQGgXLba24X/ANnRznIuGp5N/Fc++vtWuZhfaDamI+yp57nEbz9UJNo1tCn7R2ZObB9Zw0P2Ru4kTubKqFFlJuOpnOg+tyH8PPfuykqtvLp1R2J3gNwHAJ6PYK9Vz3Fxzc4/kDkum7O7MwjGRnuUTYGyMRxO0XWNaAFi1qQOFC5G5Lco0W5KcmOCW5AsoHIyllADktyY5LKgGFiwrERcNRtQhG1aBAIpWgtyg045KM9SHlR3LNEd4UZ6lVAo9RRSSEvTMJzggIQSrXajm5FXVrtUHeuWc1Q6r308x3m8N4WpUejUr2eCey6XnNttvnHVWTNrkgZjIz15HiFqf1HcU65d7on4eaUL9odhLXEzB68BhkHzXNf8QOLcJAjgJGXDIjJDS2wGmWsaCNDBPHPN2uZz5rrOuI52dVe3lyZMd0x7sEnEfdZlkCACUs03ZF7sBxNifeLQw5gDUy6I34ZVK/bpzg4ZzOGG58cs/VV1xtxonOTy39Tv8Vb8k/CcV1DajWxgygYQ6AHRrAGjRPU9FXX21qdISTnw1JO/9SuVuNtVH5NyHFRTRA71V2fAzPlqfQLnerWpJEy/2pVuDhHdZMdeRjU8gkucyiCPecd2R+9y/hHjOijVto5QwYRpO+OA4DkPVQ6dMuOWZUUVeu6o6XEklXWwtil5xO0UrYvZ/Rz10zWBogQAs26uBpMDRAyCJy2glRQkpTijcgcigKU5MeghAspbgmkJbkCyllNcluCgWVixbRFwEYQBGFpBhbWBYSilvSnFNclPUCXqPUCkvSHBRSCEDk14SyFAtzJ1QuamEIXIitu9nA5tyPoVWVKTmayPh5rpIQupzqtSpjnm3Th9Iov3t31irSrs5h3R0UZ2yeDvMK7DEJ1UHU/ErXtG8CfRS/8A8k8R5Im7JO8+QTYYhm7d9GG9NfPVKDS47yru32OMsiequLPZTRuT7GOdsdjvedF1my9jNZmRJ9FOoW4G5SwIUUBCFyaUpyAEDgiKBxVAPCWXI3OSyVADghRSgxIBcgctuKBxQA5LJRuQFFBK2tLaguQiBWLFpkYKxYsQAUtwW1ilUpwSnBYsUCXBKLVixRQlLcsWIMK3C2sRG4WsK2sRW2sT6dBYsQTKNup1KlCxYtIeBC04raxUBiSy7NYsUAGoEONYsVC3oCsWKBZKW4LFiAC5ASsWIFuQErFiDRCxYs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0" name="Picture 8" descr="http://upload.wikimedia.org/wikipedia/commons/e/ee/2008-03-14_Convex_mirror_in_Atlanta_garage_ent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309346"/>
            <a:ext cx="5334000" cy="3548653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56432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Concave mirror</a:t>
            </a:r>
            <a:endParaRPr lang="en-US" dirty="0"/>
          </a:p>
        </p:txBody>
      </p:sp>
      <p:pic>
        <p:nvPicPr>
          <p:cNvPr id="24578" name="Picture 2" descr="http://www.especialneeds.com/images/D/domeConcaveMirr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767" y="2209800"/>
            <a:ext cx="4474127" cy="36576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84" y="2362200"/>
            <a:ext cx="4175943" cy="3352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 </a:t>
            </a:r>
            <a:r>
              <a:rPr lang="en-US" dirty="0" err="1" smtClean="0"/>
              <a:t>vs</a:t>
            </a:r>
            <a:r>
              <a:rPr lang="en-US" dirty="0" smtClean="0"/>
              <a:t> mirrors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93333"/>
            <a:ext cx="4191000" cy="21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425653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999" y="3352800"/>
            <a:ext cx="47625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lens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941211" cy="2971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652" name="Picture 4" descr="http://t1.ftcdn.net/jpg/00/11/88/46/400_F_11884612_edQtgjQhcRti1fFJLnxN4eHzvUfuTMQ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84564"/>
            <a:ext cx="4114800" cy="49876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457200" y="5486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Far-sightedness Hyperopic eye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Concave lens</a:t>
            </a:r>
            <a:endParaRPr lang="en-US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36" y="2057400"/>
            <a:ext cx="3976837" cy="2819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675" name="Picture 3" descr="http://image.shutterstock.com/display_pic_with_logo/546694/546694,1266077449,4/stock-vector-shortsighted-eye-corrected-with-a-concave-lens-46583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267200" cy="49398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381000" y="5181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Near-sightedness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Myopic eye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661410" cy="11811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71" y="2971800"/>
            <a:ext cx="3365653" cy="35814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048000"/>
            <a:ext cx="3198563" cy="336051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00200"/>
            <a:ext cx="4011930" cy="9906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972386" cy="319854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828800"/>
            <a:ext cx="4588998" cy="317324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56388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symmetry of reflected light is described by the law of reflection, which states that the angles of the incoming and reflected rays are equal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4070367" cy="26908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3538556" cy="5133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TextBox 4"/>
          <p:cNvSpPr txBox="1"/>
          <p:nvPr/>
        </p:nvSpPr>
        <p:spPr>
          <a:xfrm>
            <a:off x="381000" y="4419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right side of an object becomes the left side of its image.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867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However the top and bottom of an object will still be the same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9439355">
            <a:off x="5257800" y="6019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168674">
            <a:off x="4440547" y="4503786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2248829" cy="8382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566" y="1524001"/>
            <a:ext cx="4487335" cy="7620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71800"/>
            <a:ext cx="3048000" cy="31242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5864" y="2819400"/>
            <a:ext cx="3669719" cy="331836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8204148">
            <a:off x="7848600" y="4114800"/>
            <a:ext cx="7620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2971800"/>
            <a:ext cx="8295118" cy="1981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3733800" y="4114800"/>
            <a:ext cx="472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4196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fvilla1\AppData\Local\Microsoft\Windows\Temporary Internet Files\Content.IE5\N135H6YH\MC90044170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47800"/>
            <a:ext cx="1295400" cy="1295400"/>
          </a:xfrm>
          <a:prstGeom prst="rect">
            <a:avLst/>
          </a:prstGeom>
          <a:noFill/>
        </p:spPr>
      </p:pic>
      <p:pic>
        <p:nvPicPr>
          <p:cNvPr id="4102" name="Picture 6" descr="C:\Users\fvilla1\AppData\Local\Microsoft\Windows\Temporary Internet Files\Content.IE5\MMXMEBD4\MC90043382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1371600" cy="1371600"/>
          </a:xfrm>
          <a:prstGeom prst="rect">
            <a:avLst/>
          </a:prstGeom>
          <a:noFill/>
        </p:spPr>
      </p:pic>
      <p:pic>
        <p:nvPicPr>
          <p:cNvPr id="4103" name="Picture 7" descr="C:\Users\fvilla1\AppData\Local\Microsoft\Windows\Temporary Internet Files\Content.IE5\6XILKH3X\MC90001291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181600"/>
            <a:ext cx="1447800" cy="120675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104" name="Picture 8" descr="C:\Users\fvilla1\AppData\Local\Microsoft\Windows\Temporary Internet Files\Content.IE5\DA9TGCX1\MC90044040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81000"/>
            <a:ext cx="1906587" cy="190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26150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47244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light moves from a material in which its speed is higher to a material</a:t>
            </a:r>
          </a:p>
          <a:p>
            <a:r>
              <a:rPr lang="en-US" dirty="0" smtClean="0"/>
              <a:t>in which its speed is lower, such as from air to glass, the ray is bent toward the</a:t>
            </a:r>
          </a:p>
          <a:p>
            <a:r>
              <a:rPr lang="en-US" dirty="0" smtClean="0"/>
              <a:t>normal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4724400"/>
            <a:ext cx="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4800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ray moves from a material in which its speed is lower to one in which its speed is higher, the</a:t>
            </a:r>
          </a:p>
          <a:p>
            <a:r>
              <a:rPr lang="en-US" dirty="0" smtClean="0"/>
              <a:t>ray is bent away from the normal.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6488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51816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(a)</a:t>
            </a:r>
            <a:r>
              <a:rPr lang="en-US" dirty="0" smtClean="0"/>
              <a:t>To the cat on the pier, the fish looks closer to the surface than it</a:t>
            </a:r>
          </a:p>
          <a:p>
            <a:r>
              <a:rPr lang="en-US" dirty="0" smtClean="0"/>
              <a:t>really is.</a:t>
            </a:r>
            <a:r>
              <a:rPr lang="en-US" b="1" dirty="0" smtClean="0"/>
              <a:t>(b) </a:t>
            </a:r>
            <a:r>
              <a:rPr lang="en-US" dirty="0" smtClean="0"/>
              <a:t>To the fish, the cat seems to be farther from the surface</a:t>
            </a:r>
          </a:p>
          <a:p>
            <a:r>
              <a:rPr lang="en-US" dirty="0" smtClean="0"/>
              <a:t>than it actually 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434297" cy="37338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8" name="Picture 6" descr="http://hyperphysics.phy-astr.gsu.edu/hbase/geoopt/optpic/brok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4838700" cy="42005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6476</TotalTime>
  <Words>187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optics</vt:lpstr>
      <vt:lpstr>Slide 2</vt:lpstr>
      <vt:lpstr>reflection</vt:lpstr>
      <vt:lpstr>Slide 4</vt:lpstr>
      <vt:lpstr>refraction</vt:lpstr>
      <vt:lpstr>refraction</vt:lpstr>
      <vt:lpstr>refraction</vt:lpstr>
      <vt:lpstr>Refraction</vt:lpstr>
      <vt:lpstr>Slide 9</vt:lpstr>
      <vt:lpstr>Slide 10</vt:lpstr>
      <vt:lpstr>Concave vs. convex</vt:lpstr>
      <vt:lpstr>Convex mirror</vt:lpstr>
      <vt:lpstr>Concave mirror</vt:lpstr>
      <vt:lpstr>Lenses vs mirrors</vt:lpstr>
      <vt:lpstr>Convex lens</vt:lpstr>
      <vt:lpstr>Concave lens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EPISD</dc:creator>
  <cp:lastModifiedBy>EPISD</cp:lastModifiedBy>
  <cp:revision>12</cp:revision>
  <dcterms:created xsi:type="dcterms:W3CDTF">2014-04-23T16:23:51Z</dcterms:created>
  <dcterms:modified xsi:type="dcterms:W3CDTF">2014-04-28T04:20:24Z</dcterms:modified>
</cp:coreProperties>
</file>