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8" r:id="rId2"/>
    <p:sldId id="265" r:id="rId3"/>
    <p:sldId id="266" r:id="rId4"/>
    <p:sldId id="267" r:id="rId5"/>
    <p:sldId id="256" r:id="rId6"/>
    <p:sldId id="257" r:id="rId7"/>
    <p:sldId id="258" r:id="rId8"/>
    <p:sldId id="259" r:id="rId9"/>
    <p:sldId id="26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214C0-156E-4BF5-9F0D-146CDB2B1DB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DC502-2BF1-4842-A1CA-436F342C6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DC502-2BF1-4842-A1CA-436F342C66F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47FD2A-B359-431C-B338-A6051AB988E0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8F0861-6005-47A0-95DE-F535B681F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last week- 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fvilla1\AppData\Local\Microsoft\Windows\Temporary Internet Files\Content.IE5\N135H6YH\MM90030055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4741334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Plane Mirror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43000" y="1371600"/>
            <a:ext cx="678180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A mirror is a highly polished surface that forms images by uniformly reflected light.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038600" y="2667000"/>
            <a:ext cx="4038600" cy="3429000"/>
            <a:chOff x="2448" y="1728"/>
            <a:chExt cx="2544" cy="2160"/>
          </a:xfrm>
        </p:grpSpPr>
        <p:sp>
          <p:nvSpPr>
            <p:cNvPr id="815120" name="Rectangle 16"/>
            <p:cNvSpPr>
              <a:spLocks noChangeArrowheads="1"/>
            </p:cNvSpPr>
            <p:nvPr/>
          </p:nvSpPr>
          <p:spPr bwMode="auto">
            <a:xfrm>
              <a:off x="2448" y="1728"/>
              <a:ext cx="2544" cy="216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5110" name="AutoShape 6"/>
            <p:cNvSpPr>
              <a:spLocks noChangeArrowheads="1"/>
            </p:cNvSpPr>
            <p:nvPr/>
          </p:nvSpPr>
          <p:spPr bwMode="auto">
            <a:xfrm rot="5400000">
              <a:off x="2802" y="2691"/>
              <a:ext cx="1875" cy="193"/>
            </a:xfrm>
            <a:prstGeom prst="parallelogram">
              <a:avLst>
                <a:gd name="adj" fmla="val 324824"/>
              </a:avLst>
            </a:prstGeom>
            <a:solidFill>
              <a:srgbClr val="DDDDDD"/>
            </a:solidFill>
            <a:ln w="762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pic>
          <p:nvPicPr>
            <p:cNvPr id="9227" name="Picture 9" descr="business woman 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02" y="2217"/>
              <a:ext cx="513" cy="104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75" y="2176"/>
              <a:ext cx="513" cy="1050"/>
            </a:xfrm>
            <a:prstGeom prst="rect">
              <a:avLst/>
            </a:prstGeom>
            <a:solidFill>
              <a:schemeClr val="accent2"/>
            </a:solidFill>
            <a:ln w="38100">
              <a:noFill/>
              <a:miter lim="800000"/>
              <a:headEnd/>
              <a:tailEnd/>
            </a:ln>
          </p:spPr>
        </p:pic>
        <p:sp>
          <p:nvSpPr>
            <p:cNvPr id="815116" name="Line 12"/>
            <p:cNvSpPr>
              <a:spLocks noChangeShapeType="1"/>
            </p:cNvSpPr>
            <p:nvPr/>
          </p:nvSpPr>
          <p:spPr bwMode="auto">
            <a:xfrm>
              <a:off x="2988" y="2299"/>
              <a:ext cx="15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5117" name="Line 13"/>
            <p:cNvSpPr>
              <a:spLocks noChangeShapeType="1"/>
            </p:cNvSpPr>
            <p:nvPr/>
          </p:nvSpPr>
          <p:spPr bwMode="auto">
            <a:xfrm>
              <a:off x="2795" y="3236"/>
              <a:ext cx="19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5118" name="Line 14"/>
            <p:cNvSpPr>
              <a:spLocks noChangeShapeType="1"/>
            </p:cNvSpPr>
            <p:nvPr/>
          </p:nvSpPr>
          <p:spPr bwMode="auto">
            <a:xfrm flipV="1">
              <a:off x="3142" y="2502"/>
              <a:ext cx="119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5119" name="Line 15"/>
            <p:cNvSpPr>
              <a:spLocks noChangeShapeType="1"/>
            </p:cNvSpPr>
            <p:nvPr/>
          </p:nvSpPr>
          <p:spPr bwMode="auto">
            <a:xfrm>
              <a:off x="2911" y="2991"/>
              <a:ext cx="16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219200" y="2667000"/>
            <a:ext cx="2590800" cy="3429000"/>
            <a:chOff x="768" y="1680"/>
            <a:chExt cx="1632" cy="2160"/>
          </a:xfrm>
        </p:grpSpPr>
        <p:sp>
          <p:nvSpPr>
            <p:cNvPr id="815125" name="Rectangle 21"/>
            <p:cNvSpPr>
              <a:spLocks noChangeArrowheads="1"/>
            </p:cNvSpPr>
            <p:nvPr/>
          </p:nvSpPr>
          <p:spPr bwMode="auto">
            <a:xfrm>
              <a:off x="768" y="1680"/>
              <a:ext cx="1632" cy="2160"/>
            </a:xfrm>
            <a:prstGeom prst="rect">
              <a:avLst/>
            </a:pr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223" name="Text Box 20"/>
            <p:cNvSpPr txBox="1">
              <a:spLocks noChangeArrowheads="1"/>
            </p:cNvSpPr>
            <p:nvPr/>
          </p:nvSpPr>
          <p:spPr bwMode="auto">
            <a:xfrm>
              <a:off x="816" y="1728"/>
              <a:ext cx="1536" cy="167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u="sng" dirty="0">
                  <a:solidFill>
                    <a:srgbClr val="000000"/>
                  </a:solidFill>
                </a:rPr>
                <a:t>Note:</a:t>
              </a:r>
              <a:r>
                <a:rPr lang="en-US" sz="2800" dirty="0">
                  <a:solidFill>
                    <a:srgbClr val="000000"/>
                  </a:solidFill>
                </a:rPr>
                <a:t> images appear to be </a:t>
              </a:r>
              <a:r>
                <a:rPr lang="en-US" sz="2800" dirty="0" smtClean="0">
                  <a:solidFill>
                    <a:srgbClr val="000000"/>
                  </a:solidFill>
                </a:rPr>
                <a:t>equidistant </a:t>
              </a:r>
              <a:r>
                <a:rPr lang="en-US" sz="2800" dirty="0">
                  <a:solidFill>
                    <a:srgbClr val="000000"/>
                  </a:solidFill>
                </a:rPr>
                <a:t>behind mirror and are right-left reversed.</a:t>
              </a:r>
            </a:p>
          </p:txBody>
        </p:sp>
        <p:sp>
          <p:nvSpPr>
            <p:cNvPr id="815126" name="Rectangle 22"/>
            <p:cNvSpPr>
              <a:spLocks noChangeArrowheads="1"/>
            </p:cNvSpPr>
            <p:nvPr/>
          </p:nvSpPr>
          <p:spPr bwMode="auto">
            <a:xfrm>
              <a:off x="1008" y="3504"/>
              <a:ext cx="1104" cy="9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55" name="Rectangle 27"/>
          <p:cNvSpPr>
            <a:spLocks noChangeArrowheads="1"/>
          </p:cNvSpPr>
          <p:nvPr/>
        </p:nvSpPr>
        <p:spPr bwMode="auto">
          <a:xfrm>
            <a:off x="990600" y="3352800"/>
            <a:ext cx="3581400" cy="289560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15200" cy="1143000"/>
          </a:xfrm>
        </p:spPr>
        <p:txBody>
          <a:bodyPr/>
          <a:lstStyle/>
          <a:p>
            <a:r>
              <a:rPr lang="en-US" smtClean="0"/>
              <a:t>Definitions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46760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Object distance: The straight-line distance </a:t>
            </a:r>
            <a:r>
              <a:rPr lang="en-US" sz="2800" i="1" dirty="0"/>
              <a:t>p </a:t>
            </a:r>
            <a:r>
              <a:rPr lang="en-US" sz="2800" dirty="0"/>
              <a:t>from the surface of a mirror to the object</a:t>
            </a:r>
            <a:r>
              <a:rPr lang="en-US" dirty="0"/>
              <a:t>.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838200" y="2178050"/>
            <a:ext cx="746760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Image distance: The straight-line distance </a:t>
            </a:r>
            <a:r>
              <a:rPr lang="en-US" sz="2800" i="1" dirty="0"/>
              <a:t>q </a:t>
            </a:r>
            <a:r>
              <a:rPr lang="en-US" sz="2800" dirty="0"/>
              <a:t>from the surface of a mirror to the image. 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990600" y="3581400"/>
            <a:ext cx="3581400" cy="946150"/>
            <a:chOff x="624" y="2256"/>
            <a:chExt cx="2256" cy="596"/>
          </a:xfrm>
        </p:grpSpPr>
        <p:sp>
          <p:nvSpPr>
            <p:cNvPr id="10274" name="Text Box 22"/>
            <p:cNvSpPr txBox="1">
              <a:spLocks noChangeArrowheads="1"/>
            </p:cNvSpPr>
            <p:nvPr/>
          </p:nvSpPr>
          <p:spPr bwMode="auto">
            <a:xfrm>
              <a:off x="624" y="2256"/>
              <a:ext cx="1056" cy="5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 dirty="0">
                  <a:solidFill>
                    <a:srgbClr val="000000"/>
                  </a:solidFill>
                </a:rPr>
                <a:t>Object distance</a:t>
              </a:r>
            </a:p>
          </p:txBody>
        </p:sp>
        <p:sp>
          <p:nvSpPr>
            <p:cNvPr id="10275" name="Text Box 23"/>
            <p:cNvSpPr txBox="1">
              <a:spLocks noChangeArrowheads="1"/>
            </p:cNvSpPr>
            <p:nvPr/>
          </p:nvSpPr>
          <p:spPr bwMode="auto">
            <a:xfrm>
              <a:off x="1824" y="2256"/>
              <a:ext cx="1056" cy="5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800" dirty="0">
                  <a:solidFill>
                    <a:srgbClr val="000000"/>
                  </a:solidFill>
                </a:rPr>
                <a:t>Image distance</a:t>
              </a:r>
            </a:p>
          </p:txBody>
        </p:sp>
        <p:sp>
          <p:nvSpPr>
            <p:cNvPr id="10276" name="Text Box 24"/>
            <p:cNvSpPr txBox="1">
              <a:spLocks noChangeArrowheads="1"/>
            </p:cNvSpPr>
            <p:nvPr/>
          </p:nvSpPr>
          <p:spPr bwMode="auto">
            <a:xfrm>
              <a:off x="1584" y="2352"/>
              <a:ext cx="336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600">
                  <a:solidFill>
                    <a:srgbClr val="000000"/>
                  </a:solidFill>
                </a:rPr>
                <a:t>=</a:t>
              </a:r>
            </a:p>
          </p:txBody>
        </p:sp>
      </p:grpSp>
      <p:sp>
        <p:nvSpPr>
          <p:cNvPr id="10247" name="Text Box 25"/>
          <p:cNvSpPr txBox="1">
            <a:spLocks noChangeArrowheads="1"/>
          </p:cNvSpPr>
          <p:nvPr/>
        </p:nvSpPr>
        <p:spPr bwMode="auto">
          <a:xfrm>
            <a:off x="2133600" y="4724400"/>
            <a:ext cx="14478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1" dirty="0">
                <a:solidFill>
                  <a:srgbClr val="000000"/>
                </a:solidFill>
              </a:rPr>
              <a:t>p = q</a:t>
            </a: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auto">
          <a:xfrm>
            <a:off x="2133600" y="5486400"/>
            <a:ext cx="1295400" cy="565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bIns="9144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>
                <a:solidFill>
                  <a:srgbClr val="000000"/>
                </a:solidFill>
                <a:latin typeface="Symbol" pitchFamily="18" charset="2"/>
              </a:rPr>
              <a:t>q</a:t>
            </a:r>
            <a:r>
              <a:rPr lang="en-US" sz="2800" baseline="-25000" dirty="0" err="1">
                <a:solidFill>
                  <a:srgbClr val="000000"/>
                </a:solidFill>
              </a:rPr>
              <a:t>i</a:t>
            </a:r>
            <a:r>
              <a:rPr lang="en-US" sz="2800" dirty="0">
                <a:solidFill>
                  <a:srgbClr val="000000"/>
                </a:solidFill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Symbol" pitchFamily="18" charset="2"/>
              </a:rPr>
              <a:t>q</a:t>
            </a:r>
            <a:r>
              <a:rPr lang="en-US" sz="2800" baseline="-25000" dirty="0" err="1">
                <a:solidFill>
                  <a:srgbClr val="000000"/>
                </a:solidFill>
              </a:rPr>
              <a:t>r</a:t>
            </a:r>
            <a:endParaRPr lang="en-US" sz="2800" dirty="0">
              <a:solidFill>
                <a:srgbClr val="000000"/>
              </a:solidFill>
              <a:latin typeface="Symbol" pitchFamily="18" charset="2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953000" y="3352800"/>
            <a:ext cx="3200400" cy="2895600"/>
            <a:chOff x="3120" y="2112"/>
            <a:chExt cx="2016" cy="1824"/>
          </a:xfrm>
        </p:grpSpPr>
        <p:sp>
          <p:nvSpPr>
            <p:cNvPr id="816134" name="Rectangle 6"/>
            <p:cNvSpPr>
              <a:spLocks noChangeArrowheads="1"/>
            </p:cNvSpPr>
            <p:nvPr/>
          </p:nvSpPr>
          <p:spPr bwMode="auto">
            <a:xfrm>
              <a:off x="3120" y="2112"/>
              <a:ext cx="2016" cy="18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pic>
          <p:nvPicPr>
            <p:cNvPr id="10265" name="Picture 8" descr="business woman 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9" y="2444"/>
              <a:ext cx="397" cy="81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66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11" y="2447"/>
              <a:ext cx="397" cy="817"/>
            </a:xfrm>
            <a:prstGeom prst="rect">
              <a:avLst/>
            </a:prstGeom>
            <a:solidFill>
              <a:schemeClr val="accent2"/>
            </a:solidFill>
            <a:ln w="38100">
              <a:noFill/>
              <a:miter lim="800000"/>
              <a:headEnd/>
              <a:tailEnd/>
            </a:ln>
          </p:spPr>
        </p:pic>
        <p:sp>
          <p:nvSpPr>
            <p:cNvPr id="816138" name="Line 10"/>
            <p:cNvSpPr>
              <a:spLocks noChangeShapeType="1"/>
            </p:cNvSpPr>
            <p:nvPr/>
          </p:nvSpPr>
          <p:spPr bwMode="auto">
            <a:xfrm>
              <a:off x="3538" y="2508"/>
              <a:ext cx="1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6140" name="Line 12"/>
            <p:cNvSpPr>
              <a:spLocks noChangeShapeType="1"/>
            </p:cNvSpPr>
            <p:nvPr/>
          </p:nvSpPr>
          <p:spPr bwMode="auto">
            <a:xfrm flipV="1">
              <a:off x="3657" y="2666"/>
              <a:ext cx="9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6141" name="Line 13"/>
            <p:cNvSpPr>
              <a:spLocks noChangeShapeType="1"/>
            </p:cNvSpPr>
            <p:nvPr/>
          </p:nvSpPr>
          <p:spPr bwMode="auto">
            <a:xfrm>
              <a:off x="3478" y="3046"/>
              <a:ext cx="1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6171" name="Line 43"/>
            <p:cNvSpPr>
              <a:spLocks noChangeShapeType="1"/>
            </p:cNvSpPr>
            <p:nvPr/>
          </p:nvSpPr>
          <p:spPr bwMode="auto">
            <a:xfrm>
              <a:off x="3388" y="3216"/>
              <a:ext cx="14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6178" name="AutoShape 50"/>
            <p:cNvSpPr>
              <a:spLocks noChangeArrowheads="1"/>
            </p:cNvSpPr>
            <p:nvPr/>
          </p:nvSpPr>
          <p:spPr bwMode="auto">
            <a:xfrm rot="5400000">
              <a:off x="3390" y="2910"/>
              <a:ext cx="1458" cy="150"/>
            </a:xfrm>
            <a:prstGeom prst="parallelogram">
              <a:avLst>
                <a:gd name="adj" fmla="val 324990"/>
              </a:avLst>
            </a:prstGeom>
            <a:solidFill>
              <a:srgbClr val="DDDDDD"/>
            </a:solidFill>
            <a:ln w="57150">
              <a:solidFill>
                <a:srgbClr val="996633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272" name="Text Box 62"/>
            <p:cNvSpPr txBox="1">
              <a:spLocks noChangeArrowheads="1"/>
            </p:cNvSpPr>
            <p:nvPr/>
          </p:nvSpPr>
          <p:spPr bwMode="auto">
            <a:xfrm>
              <a:off x="3216" y="2112"/>
              <a:ext cx="72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Object</a:t>
              </a:r>
            </a:p>
          </p:txBody>
        </p:sp>
        <p:sp>
          <p:nvSpPr>
            <p:cNvPr id="10273" name="Text Box 63"/>
            <p:cNvSpPr txBox="1">
              <a:spLocks noChangeArrowheads="1"/>
            </p:cNvSpPr>
            <p:nvPr/>
          </p:nvSpPr>
          <p:spPr bwMode="auto">
            <a:xfrm>
              <a:off x="4368" y="2112"/>
              <a:ext cx="72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/>
                <a:t>Image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5410200" y="5257800"/>
            <a:ext cx="1143000" cy="671513"/>
            <a:chOff x="3408" y="3312"/>
            <a:chExt cx="720" cy="423"/>
          </a:xfrm>
        </p:grpSpPr>
        <p:sp>
          <p:nvSpPr>
            <p:cNvPr id="816195" name="Line 67"/>
            <p:cNvSpPr>
              <a:spLocks noChangeShapeType="1"/>
            </p:cNvSpPr>
            <p:nvPr/>
          </p:nvSpPr>
          <p:spPr bwMode="auto">
            <a:xfrm>
              <a:off x="3408" y="331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6196" name="Line 68"/>
            <p:cNvSpPr>
              <a:spLocks noChangeShapeType="1"/>
            </p:cNvSpPr>
            <p:nvPr/>
          </p:nvSpPr>
          <p:spPr bwMode="auto">
            <a:xfrm flipH="1">
              <a:off x="3408" y="3456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6197" name="Text Box 69"/>
            <p:cNvSpPr txBox="1">
              <a:spLocks noChangeArrowheads="1"/>
            </p:cNvSpPr>
            <p:nvPr/>
          </p:nvSpPr>
          <p:spPr bwMode="auto">
            <a:xfrm>
              <a:off x="3696" y="3408"/>
              <a:ext cx="336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kumimoji="0" lang="en-US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p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6705600" y="5257800"/>
            <a:ext cx="990600" cy="671513"/>
            <a:chOff x="4224" y="3312"/>
            <a:chExt cx="624" cy="423"/>
          </a:xfrm>
        </p:grpSpPr>
        <p:sp>
          <p:nvSpPr>
            <p:cNvPr id="816199" name="Line 71"/>
            <p:cNvSpPr>
              <a:spLocks noChangeShapeType="1"/>
            </p:cNvSpPr>
            <p:nvPr/>
          </p:nvSpPr>
          <p:spPr bwMode="auto">
            <a:xfrm>
              <a:off x="4848" y="331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6200" name="Text Box 72"/>
            <p:cNvSpPr txBox="1">
              <a:spLocks noChangeArrowheads="1"/>
            </p:cNvSpPr>
            <p:nvPr/>
          </p:nvSpPr>
          <p:spPr bwMode="auto">
            <a:xfrm>
              <a:off x="4368" y="3408"/>
              <a:ext cx="336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kumimoji="0" lang="en-US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+mn-cs"/>
                </a:rPr>
                <a:t>q</a:t>
              </a:r>
            </a:p>
          </p:txBody>
        </p:sp>
        <p:sp>
          <p:nvSpPr>
            <p:cNvPr id="816201" name="Line 73"/>
            <p:cNvSpPr>
              <a:spLocks noChangeShapeType="1"/>
            </p:cNvSpPr>
            <p:nvPr/>
          </p:nvSpPr>
          <p:spPr bwMode="auto">
            <a:xfrm>
              <a:off x="4224" y="345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816202" name="Line 74"/>
          <p:cNvSpPr>
            <a:spLocks noChangeShapeType="1"/>
          </p:cNvSpPr>
          <p:nvPr/>
        </p:nvSpPr>
        <p:spPr bwMode="auto">
          <a:xfrm flipV="1">
            <a:off x="5486400" y="4572000"/>
            <a:ext cx="1066800" cy="609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6204" name="Line 76"/>
          <p:cNvSpPr>
            <a:spLocks noChangeShapeType="1"/>
          </p:cNvSpPr>
          <p:nvPr/>
        </p:nvSpPr>
        <p:spPr bwMode="auto">
          <a:xfrm>
            <a:off x="6705600" y="4724400"/>
            <a:ext cx="838200" cy="457200"/>
          </a:xfrm>
          <a:prstGeom prst="lin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6205" name="Line 77"/>
          <p:cNvSpPr>
            <a:spLocks noChangeShapeType="1"/>
          </p:cNvSpPr>
          <p:nvPr/>
        </p:nvSpPr>
        <p:spPr bwMode="auto">
          <a:xfrm flipH="1" flipV="1">
            <a:off x="5486400" y="4038600"/>
            <a:ext cx="9906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6206" name="Line 78"/>
          <p:cNvSpPr>
            <a:spLocks noChangeShapeType="1"/>
          </p:cNvSpPr>
          <p:nvPr/>
        </p:nvSpPr>
        <p:spPr bwMode="auto">
          <a:xfrm>
            <a:off x="5562600" y="4038600"/>
            <a:ext cx="914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6207" name="Line 79"/>
          <p:cNvSpPr>
            <a:spLocks noChangeShapeType="1"/>
          </p:cNvSpPr>
          <p:nvPr/>
        </p:nvSpPr>
        <p:spPr bwMode="auto">
          <a:xfrm flipH="1">
            <a:off x="5562600" y="4038600"/>
            <a:ext cx="914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6208" name="Line 80"/>
          <p:cNvSpPr>
            <a:spLocks noChangeShapeType="1"/>
          </p:cNvSpPr>
          <p:nvPr/>
        </p:nvSpPr>
        <p:spPr bwMode="auto">
          <a:xfrm>
            <a:off x="6629400" y="4038600"/>
            <a:ext cx="838200" cy="0"/>
          </a:xfrm>
          <a:prstGeom prst="line">
            <a:avLst/>
          </a:prstGeom>
          <a:noFill/>
          <a:ln w="28575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15200" cy="1143000"/>
          </a:xfrm>
        </p:spPr>
        <p:txBody>
          <a:bodyPr/>
          <a:lstStyle/>
          <a:p>
            <a:r>
              <a:rPr lang="en-US" smtClean="0"/>
              <a:t>Real and Virtual</a:t>
            </a:r>
          </a:p>
        </p:txBody>
      </p:sp>
      <p:sp>
        <p:nvSpPr>
          <p:cNvPr id="11267" name="Text Box 19"/>
          <p:cNvSpPr txBox="1">
            <a:spLocks noChangeArrowheads="1"/>
          </p:cNvSpPr>
          <p:nvPr/>
        </p:nvSpPr>
        <p:spPr bwMode="auto">
          <a:xfrm>
            <a:off x="838200" y="1066800"/>
            <a:ext cx="3581400" cy="2654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Real images and objects are formed by actual rays of light. (Real images can be projected on a screen.)</a:t>
            </a:r>
          </a:p>
        </p:txBody>
      </p:sp>
      <p:sp>
        <p:nvSpPr>
          <p:cNvPr id="11268" name="Text Box 20"/>
          <p:cNvSpPr txBox="1">
            <a:spLocks noChangeArrowheads="1"/>
          </p:cNvSpPr>
          <p:nvPr/>
        </p:nvSpPr>
        <p:spPr bwMode="auto">
          <a:xfrm>
            <a:off x="762000" y="4419600"/>
            <a:ext cx="35814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Virtual images and objects do not really exist, but only seem to be at a location.</a:t>
            </a:r>
          </a:p>
        </p:txBody>
      </p:sp>
      <p:sp>
        <p:nvSpPr>
          <p:cNvPr id="11269" name="Text Box 21"/>
          <p:cNvSpPr txBox="1">
            <a:spLocks noChangeArrowheads="1"/>
          </p:cNvSpPr>
          <p:nvPr/>
        </p:nvSpPr>
        <p:spPr bwMode="auto">
          <a:xfrm>
            <a:off x="4419600" y="4800600"/>
            <a:ext cx="4419600" cy="13731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Virtual images are on the opposite side of the mirror from the incoming rays.</a:t>
            </a:r>
          </a:p>
        </p:txBody>
      </p:sp>
      <p:sp>
        <p:nvSpPr>
          <p:cNvPr id="822294" name="Rectangle 22"/>
          <p:cNvSpPr>
            <a:spLocks noChangeArrowheads="1"/>
          </p:cNvSpPr>
          <p:nvPr/>
        </p:nvSpPr>
        <p:spPr bwMode="auto">
          <a:xfrm>
            <a:off x="1524000" y="4038600"/>
            <a:ext cx="1828800" cy="1524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495800" y="1143000"/>
            <a:ext cx="4267200" cy="3429000"/>
            <a:chOff x="2832" y="720"/>
            <a:chExt cx="2688" cy="2160"/>
          </a:xfrm>
        </p:grpSpPr>
        <p:sp>
          <p:nvSpPr>
            <p:cNvPr id="822276" name="Rectangle 4"/>
            <p:cNvSpPr>
              <a:spLocks noChangeArrowheads="1"/>
            </p:cNvSpPr>
            <p:nvPr/>
          </p:nvSpPr>
          <p:spPr bwMode="auto">
            <a:xfrm>
              <a:off x="2832" y="720"/>
              <a:ext cx="2544" cy="2160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2280" name="Line 8"/>
            <p:cNvSpPr>
              <a:spLocks noChangeShapeType="1"/>
            </p:cNvSpPr>
            <p:nvPr/>
          </p:nvSpPr>
          <p:spPr bwMode="auto">
            <a:xfrm>
              <a:off x="3372" y="1291"/>
              <a:ext cx="150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pic>
          <p:nvPicPr>
            <p:cNvPr id="11274" name="Picture 12" descr="businessman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1200"/>
              <a:ext cx="414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1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20" y="1197"/>
              <a:ext cx="412" cy="110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sp>
          <p:nvSpPr>
            <p:cNvPr id="822277" name="AutoShape 5"/>
            <p:cNvSpPr>
              <a:spLocks noChangeArrowheads="1"/>
            </p:cNvSpPr>
            <p:nvPr/>
          </p:nvSpPr>
          <p:spPr bwMode="auto">
            <a:xfrm rot="5400000">
              <a:off x="3275" y="1596"/>
              <a:ext cx="1750" cy="245"/>
            </a:xfrm>
            <a:prstGeom prst="parallelogram">
              <a:avLst>
                <a:gd name="adj" fmla="val 238823"/>
              </a:avLst>
            </a:prstGeom>
            <a:solidFill>
              <a:srgbClr val="DDDDDD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2282" name="Line 10"/>
            <p:cNvSpPr>
              <a:spLocks noChangeShapeType="1"/>
            </p:cNvSpPr>
            <p:nvPr/>
          </p:nvSpPr>
          <p:spPr bwMode="auto">
            <a:xfrm flipV="1">
              <a:off x="3526" y="1494"/>
              <a:ext cx="119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2281" name="Line 9"/>
            <p:cNvSpPr>
              <a:spLocks noChangeShapeType="1"/>
            </p:cNvSpPr>
            <p:nvPr/>
          </p:nvSpPr>
          <p:spPr bwMode="auto">
            <a:xfrm>
              <a:off x="3179" y="2228"/>
              <a:ext cx="192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2283" name="Line 11"/>
            <p:cNvSpPr>
              <a:spLocks noChangeShapeType="1"/>
            </p:cNvSpPr>
            <p:nvPr/>
          </p:nvSpPr>
          <p:spPr bwMode="auto">
            <a:xfrm>
              <a:off x="3295" y="1983"/>
              <a:ext cx="16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1280" name="Text Box 14"/>
            <p:cNvSpPr txBox="1">
              <a:spLocks noChangeArrowheads="1"/>
            </p:cNvSpPr>
            <p:nvPr/>
          </p:nvSpPr>
          <p:spPr bwMode="auto">
            <a:xfrm>
              <a:off x="2880" y="2256"/>
              <a:ext cx="912" cy="5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Real object</a:t>
              </a:r>
            </a:p>
          </p:txBody>
        </p:sp>
        <p:sp>
          <p:nvSpPr>
            <p:cNvPr id="11281" name="Text Box 15"/>
            <p:cNvSpPr txBox="1">
              <a:spLocks noChangeArrowheads="1"/>
            </p:cNvSpPr>
            <p:nvPr/>
          </p:nvSpPr>
          <p:spPr bwMode="auto">
            <a:xfrm>
              <a:off x="4416" y="2256"/>
              <a:ext cx="912" cy="5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Virtual image</a:t>
              </a:r>
            </a:p>
          </p:txBody>
        </p:sp>
        <p:sp>
          <p:nvSpPr>
            <p:cNvPr id="11282" name="Text Box 16"/>
            <p:cNvSpPr txBox="1">
              <a:spLocks noChangeArrowheads="1"/>
            </p:cNvSpPr>
            <p:nvPr/>
          </p:nvSpPr>
          <p:spPr bwMode="auto">
            <a:xfrm>
              <a:off x="2880" y="816"/>
              <a:ext cx="115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Light rays</a:t>
              </a:r>
            </a:p>
          </p:txBody>
        </p:sp>
        <p:sp>
          <p:nvSpPr>
            <p:cNvPr id="11283" name="Text Box 17"/>
            <p:cNvSpPr txBox="1">
              <a:spLocks noChangeArrowheads="1"/>
            </p:cNvSpPr>
            <p:nvPr/>
          </p:nvSpPr>
          <p:spPr bwMode="auto">
            <a:xfrm>
              <a:off x="4368" y="816"/>
              <a:ext cx="115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No light</a:t>
              </a:r>
            </a:p>
          </p:txBody>
        </p:sp>
        <p:sp>
          <p:nvSpPr>
            <p:cNvPr id="822295" name="Line 23"/>
            <p:cNvSpPr>
              <a:spLocks noChangeShapeType="1"/>
            </p:cNvSpPr>
            <p:nvPr/>
          </p:nvSpPr>
          <p:spPr bwMode="auto">
            <a:xfrm flipV="1">
              <a:off x="3408" y="1776"/>
              <a:ext cx="72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2296" name="Line 24"/>
            <p:cNvSpPr>
              <a:spLocks noChangeShapeType="1"/>
            </p:cNvSpPr>
            <p:nvPr/>
          </p:nvSpPr>
          <p:spPr bwMode="auto">
            <a:xfrm>
              <a:off x="3408" y="1296"/>
              <a:ext cx="72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2297" name="Line 25"/>
            <p:cNvSpPr>
              <a:spLocks noChangeShapeType="1"/>
            </p:cNvSpPr>
            <p:nvPr/>
          </p:nvSpPr>
          <p:spPr bwMode="auto">
            <a:xfrm flipH="1" flipV="1">
              <a:off x="4272" y="1872"/>
              <a:ext cx="576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15200" cy="1143000"/>
          </a:xfrm>
        </p:spPr>
        <p:txBody>
          <a:bodyPr/>
          <a:lstStyle/>
          <a:p>
            <a:r>
              <a:rPr lang="en-US" smtClean="0"/>
              <a:t>Image of a Point Object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828800" y="1676400"/>
            <a:ext cx="5486400" cy="3200400"/>
            <a:chOff x="1152" y="1056"/>
            <a:chExt cx="3456" cy="2016"/>
          </a:xfrm>
        </p:grpSpPr>
        <p:sp>
          <p:nvSpPr>
            <p:cNvPr id="820241" name="Rectangle 17"/>
            <p:cNvSpPr>
              <a:spLocks noChangeArrowheads="1"/>
            </p:cNvSpPr>
            <p:nvPr/>
          </p:nvSpPr>
          <p:spPr bwMode="auto">
            <a:xfrm>
              <a:off x="1152" y="1056"/>
              <a:ext cx="3456" cy="2016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0228" name="Line 4"/>
            <p:cNvSpPr>
              <a:spLocks noChangeShapeType="1"/>
            </p:cNvSpPr>
            <p:nvPr/>
          </p:nvSpPr>
          <p:spPr bwMode="auto">
            <a:xfrm>
              <a:off x="1536" y="2448"/>
              <a:ext cx="29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0229" name="Oval 5"/>
            <p:cNvSpPr>
              <a:spLocks noChangeArrowheads="1"/>
            </p:cNvSpPr>
            <p:nvPr/>
          </p:nvSpPr>
          <p:spPr bwMode="auto">
            <a:xfrm>
              <a:off x="1764" y="2388"/>
              <a:ext cx="96" cy="9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0227" name="Rectangle 3"/>
            <p:cNvSpPr>
              <a:spLocks noChangeArrowheads="1"/>
            </p:cNvSpPr>
            <p:nvPr/>
          </p:nvSpPr>
          <p:spPr bwMode="auto">
            <a:xfrm>
              <a:off x="2928" y="1536"/>
              <a:ext cx="96" cy="1392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310" name="Text Box 18"/>
            <p:cNvSpPr txBox="1">
              <a:spLocks noChangeArrowheads="1"/>
            </p:cNvSpPr>
            <p:nvPr/>
          </p:nvSpPr>
          <p:spPr bwMode="auto">
            <a:xfrm>
              <a:off x="2352" y="1056"/>
              <a:ext cx="139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Plane mirror</a:t>
              </a:r>
            </a:p>
          </p:txBody>
        </p:sp>
        <p:sp>
          <p:nvSpPr>
            <p:cNvPr id="12311" name="Text Box 20"/>
            <p:cNvSpPr txBox="1">
              <a:spLocks noChangeArrowheads="1"/>
            </p:cNvSpPr>
            <p:nvPr/>
          </p:nvSpPr>
          <p:spPr bwMode="auto">
            <a:xfrm>
              <a:off x="1392" y="2496"/>
              <a:ext cx="768" cy="51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</a:rPr>
                <a:t>Real object</a:t>
              </a:r>
            </a:p>
          </p:txBody>
        </p:sp>
        <p:sp>
          <p:nvSpPr>
            <p:cNvPr id="12312" name="Text Box 21"/>
            <p:cNvSpPr txBox="1">
              <a:spLocks noChangeArrowheads="1"/>
            </p:cNvSpPr>
            <p:nvPr/>
          </p:nvSpPr>
          <p:spPr bwMode="auto">
            <a:xfrm>
              <a:off x="2208" y="2352"/>
              <a:ext cx="336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</a:rPr>
                <a:t>p</a:t>
              </a:r>
            </a:p>
          </p:txBody>
        </p:sp>
      </p:grpSp>
      <p:sp>
        <p:nvSpPr>
          <p:cNvPr id="820247" name="Text Box 23"/>
          <p:cNvSpPr txBox="1">
            <a:spLocks noChangeArrowheads="1"/>
          </p:cNvSpPr>
          <p:nvPr/>
        </p:nvSpPr>
        <p:spPr bwMode="auto">
          <a:xfrm>
            <a:off x="1066800" y="5105400"/>
            <a:ext cx="7010400" cy="9842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Image appears to be at same distance behind mirror regardless of viewing angle.</a:t>
            </a:r>
          </a:p>
        </p:txBody>
      </p:sp>
      <p:sp>
        <p:nvSpPr>
          <p:cNvPr id="820252" name="Line 28"/>
          <p:cNvSpPr>
            <a:spLocks noChangeShapeType="1"/>
          </p:cNvSpPr>
          <p:nvPr/>
        </p:nvSpPr>
        <p:spPr bwMode="auto">
          <a:xfrm flipV="1">
            <a:off x="2895600" y="3124200"/>
            <a:ext cx="1752600" cy="685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410200" y="3733800"/>
            <a:ext cx="1752600" cy="1050925"/>
            <a:chOff x="3408" y="2352"/>
            <a:chExt cx="1104" cy="662"/>
          </a:xfrm>
        </p:grpSpPr>
        <p:sp>
          <p:nvSpPr>
            <p:cNvPr id="820256" name="Oval 32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2304" name="Text Box 33"/>
            <p:cNvSpPr txBox="1">
              <a:spLocks noChangeArrowheads="1"/>
            </p:cNvSpPr>
            <p:nvPr/>
          </p:nvSpPr>
          <p:spPr bwMode="auto">
            <a:xfrm>
              <a:off x="3408" y="2352"/>
              <a:ext cx="336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i="1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12305" name="Text Box 34"/>
            <p:cNvSpPr txBox="1">
              <a:spLocks noChangeArrowheads="1"/>
            </p:cNvSpPr>
            <p:nvPr/>
          </p:nvSpPr>
          <p:spPr bwMode="auto">
            <a:xfrm>
              <a:off x="3744" y="2496"/>
              <a:ext cx="768" cy="51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kumimoji="0" lang="en-US" sz="2400">
                  <a:solidFill>
                    <a:srgbClr val="000000"/>
                  </a:solidFill>
                </a:rPr>
                <a:t>Virtual image</a:t>
              </a:r>
            </a:p>
          </p:txBody>
        </p:sp>
      </p:grpSp>
      <p:sp>
        <p:nvSpPr>
          <p:cNvPr id="820259" name="Line 35"/>
          <p:cNvSpPr>
            <a:spLocks noChangeShapeType="1"/>
          </p:cNvSpPr>
          <p:nvPr/>
        </p:nvSpPr>
        <p:spPr bwMode="auto">
          <a:xfrm>
            <a:off x="4800600" y="3200400"/>
            <a:ext cx="1676400" cy="6858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20260" name="Line 36"/>
          <p:cNvSpPr>
            <a:spLocks noChangeShapeType="1"/>
          </p:cNvSpPr>
          <p:nvPr/>
        </p:nvSpPr>
        <p:spPr bwMode="auto">
          <a:xfrm>
            <a:off x="2743200" y="2362200"/>
            <a:ext cx="1905000" cy="76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2297" name="Picture 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D9B8B"/>
              </a:clrFrom>
              <a:clrTo>
                <a:srgbClr val="8D9B8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676400"/>
            <a:ext cx="946150" cy="965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820262" name="Line 38"/>
          <p:cNvSpPr>
            <a:spLocks noChangeShapeType="1"/>
          </p:cNvSpPr>
          <p:nvPr/>
        </p:nvSpPr>
        <p:spPr bwMode="auto">
          <a:xfrm>
            <a:off x="4800600" y="3581400"/>
            <a:ext cx="1701800" cy="322263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20263" name="Line 39"/>
          <p:cNvSpPr>
            <a:spLocks noChangeShapeType="1"/>
          </p:cNvSpPr>
          <p:nvPr/>
        </p:nvSpPr>
        <p:spPr bwMode="auto">
          <a:xfrm>
            <a:off x="2590800" y="3048000"/>
            <a:ext cx="205740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2300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79586"/>
              </a:clrFrom>
              <a:clrTo>
                <a:srgbClr val="07958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362200"/>
            <a:ext cx="1103313" cy="11128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2301" name="Text Box 45"/>
          <p:cNvSpPr txBox="1">
            <a:spLocks noChangeArrowheads="1"/>
          </p:cNvSpPr>
          <p:nvPr/>
        </p:nvSpPr>
        <p:spPr bwMode="auto">
          <a:xfrm>
            <a:off x="5410200" y="2438400"/>
            <a:ext cx="14478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i="1">
                <a:solidFill>
                  <a:srgbClr val="000000"/>
                </a:solidFill>
              </a:rPr>
              <a:t>q = p</a:t>
            </a:r>
          </a:p>
        </p:txBody>
      </p:sp>
      <p:sp>
        <p:nvSpPr>
          <p:cNvPr id="820270" name="Line 46"/>
          <p:cNvSpPr>
            <a:spLocks noChangeShapeType="1"/>
          </p:cNvSpPr>
          <p:nvPr/>
        </p:nvSpPr>
        <p:spPr bwMode="auto">
          <a:xfrm flipH="1">
            <a:off x="2930525" y="3505200"/>
            <a:ext cx="1717675" cy="3397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Image of an Extended Object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752600" y="1752600"/>
            <a:ext cx="5486400" cy="3276600"/>
            <a:chOff x="1104" y="1104"/>
            <a:chExt cx="3456" cy="2064"/>
          </a:xfrm>
        </p:grpSpPr>
        <p:sp>
          <p:nvSpPr>
            <p:cNvPr id="817156" name="Rectangle 4"/>
            <p:cNvSpPr>
              <a:spLocks noChangeArrowheads="1"/>
            </p:cNvSpPr>
            <p:nvPr/>
          </p:nvSpPr>
          <p:spPr bwMode="auto">
            <a:xfrm>
              <a:off x="1104" y="1104"/>
              <a:ext cx="3456" cy="2064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7157" name="Line 5"/>
            <p:cNvSpPr>
              <a:spLocks noChangeShapeType="1"/>
            </p:cNvSpPr>
            <p:nvPr/>
          </p:nvSpPr>
          <p:spPr bwMode="auto">
            <a:xfrm>
              <a:off x="1488" y="2640"/>
              <a:ext cx="29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7159" name="Rectangle 7"/>
            <p:cNvSpPr>
              <a:spLocks noChangeArrowheads="1"/>
            </p:cNvSpPr>
            <p:nvPr/>
          </p:nvSpPr>
          <p:spPr bwMode="auto">
            <a:xfrm>
              <a:off x="2880" y="1728"/>
              <a:ext cx="96" cy="1392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3330" name="Text Box 8"/>
            <p:cNvSpPr txBox="1">
              <a:spLocks noChangeArrowheads="1"/>
            </p:cNvSpPr>
            <p:nvPr/>
          </p:nvSpPr>
          <p:spPr bwMode="auto">
            <a:xfrm>
              <a:off x="2304" y="1248"/>
              <a:ext cx="139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Plane mirror</a:t>
              </a:r>
            </a:p>
          </p:txBody>
        </p:sp>
        <p:sp>
          <p:nvSpPr>
            <p:cNvPr id="13331" name="Text Box 9"/>
            <p:cNvSpPr txBox="1">
              <a:spLocks noChangeArrowheads="1"/>
            </p:cNvSpPr>
            <p:nvPr/>
          </p:nvSpPr>
          <p:spPr bwMode="auto">
            <a:xfrm>
              <a:off x="1344" y="2688"/>
              <a:ext cx="76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332" name="Text Box 10"/>
            <p:cNvSpPr txBox="1">
              <a:spLocks noChangeArrowheads="1"/>
            </p:cNvSpPr>
            <p:nvPr/>
          </p:nvSpPr>
          <p:spPr bwMode="auto">
            <a:xfrm>
              <a:off x="2160" y="2544"/>
              <a:ext cx="336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i="1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13333" name="Text Box 14"/>
            <p:cNvSpPr txBox="1">
              <a:spLocks noChangeArrowheads="1"/>
            </p:cNvSpPr>
            <p:nvPr/>
          </p:nvSpPr>
          <p:spPr bwMode="auto">
            <a:xfrm>
              <a:off x="3360" y="2544"/>
              <a:ext cx="336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i="1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13334" name="Text Box 15"/>
            <p:cNvSpPr txBox="1">
              <a:spLocks noChangeArrowheads="1"/>
            </p:cNvSpPr>
            <p:nvPr/>
          </p:nvSpPr>
          <p:spPr bwMode="auto">
            <a:xfrm>
              <a:off x="3696" y="2688"/>
              <a:ext cx="76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kumimoji="0" lang="en-US" sz="2400">
                <a:solidFill>
                  <a:srgbClr val="000000"/>
                </a:solidFill>
              </a:endParaRPr>
            </a:p>
          </p:txBody>
        </p:sp>
        <p:pic>
          <p:nvPicPr>
            <p:cNvPr id="13335" name="Picture 2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92" y="2064"/>
              <a:ext cx="504" cy="5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</p:grpSp>
      <p:sp>
        <p:nvSpPr>
          <p:cNvPr id="817183" name="Text Box 31"/>
          <p:cNvSpPr txBox="1">
            <a:spLocks noChangeArrowheads="1"/>
          </p:cNvSpPr>
          <p:nvPr/>
        </p:nvSpPr>
        <p:spPr bwMode="auto">
          <a:xfrm>
            <a:off x="1295400" y="5334000"/>
            <a:ext cx="6629400" cy="9842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>
                <a:cs typeface="+mn-cs"/>
              </a:rPr>
              <a:t>Image of bottom and top of guitar shows forward-back, right-left reversals.</a:t>
            </a:r>
          </a:p>
        </p:txBody>
      </p:sp>
      <p:sp>
        <p:nvSpPr>
          <p:cNvPr id="817186" name="Line 34"/>
          <p:cNvSpPr>
            <a:spLocks noChangeShapeType="1"/>
          </p:cNvSpPr>
          <p:nvPr/>
        </p:nvSpPr>
        <p:spPr bwMode="auto">
          <a:xfrm flipV="1">
            <a:off x="2819400" y="3429000"/>
            <a:ext cx="1752600" cy="685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7187" name="Line 35"/>
          <p:cNvSpPr>
            <a:spLocks noChangeShapeType="1"/>
          </p:cNvSpPr>
          <p:nvPr/>
        </p:nvSpPr>
        <p:spPr bwMode="auto">
          <a:xfrm>
            <a:off x="2590800" y="2590800"/>
            <a:ext cx="198120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319" name="Picture 3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8D9B8B"/>
              </a:clrFrom>
              <a:clrTo>
                <a:srgbClr val="8D9B8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905000"/>
            <a:ext cx="946150" cy="965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817189" name="Line 37"/>
          <p:cNvSpPr>
            <a:spLocks noChangeShapeType="1"/>
          </p:cNvSpPr>
          <p:nvPr/>
        </p:nvSpPr>
        <p:spPr bwMode="auto">
          <a:xfrm>
            <a:off x="4762500" y="3487738"/>
            <a:ext cx="1676400" cy="6858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7190" name="Line 38"/>
          <p:cNvSpPr>
            <a:spLocks noChangeShapeType="1"/>
          </p:cNvSpPr>
          <p:nvPr/>
        </p:nvSpPr>
        <p:spPr bwMode="auto">
          <a:xfrm flipV="1">
            <a:off x="2286000" y="2971800"/>
            <a:ext cx="228600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7191" name="Line 39"/>
          <p:cNvSpPr>
            <a:spLocks noChangeShapeType="1"/>
          </p:cNvSpPr>
          <p:nvPr/>
        </p:nvSpPr>
        <p:spPr bwMode="auto">
          <a:xfrm>
            <a:off x="2438400" y="2667000"/>
            <a:ext cx="213360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817192" name="Line 40"/>
          <p:cNvSpPr>
            <a:spLocks noChangeShapeType="1"/>
          </p:cNvSpPr>
          <p:nvPr/>
        </p:nvSpPr>
        <p:spPr bwMode="auto">
          <a:xfrm>
            <a:off x="4800600" y="2971800"/>
            <a:ext cx="2133600" cy="3810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324" name="Picture 4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5A6B6B"/>
              </a:clrFrom>
              <a:clrTo>
                <a:srgbClr val="5A6B6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3276600"/>
            <a:ext cx="801688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3325" name="Text Box 42"/>
          <p:cNvSpPr txBox="1">
            <a:spLocks noChangeArrowheads="1"/>
          </p:cNvSpPr>
          <p:nvPr/>
        </p:nvSpPr>
        <p:spPr bwMode="auto">
          <a:xfrm>
            <a:off x="5334000" y="2514600"/>
            <a:ext cx="14478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i="1">
                <a:solidFill>
                  <a:srgbClr val="000000"/>
                </a:solidFill>
              </a:rPr>
              <a:t>q = p</a:t>
            </a:r>
          </a:p>
        </p:txBody>
      </p:sp>
      <p:sp>
        <p:nvSpPr>
          <p:cNvPr id="13326" name="Text Box 46"/>
          <p:cNvSpPr txBox="1">
            <a:spLocks noChangeArrowheads="1"/>
          </p:cNvSpPr>
          <p:nvPr/>
        </p:nvSpPr>
        <p:spPr bwMode="auto">
          <a:xfrm>
            <a:off x="5943600" y="4171950"/>
            <a:ext cx="12192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n-US" sz="2400">
                <a:solidFill>
                  <a:srgbClr val="000000"/>
                </a:solidFill>
              </a:rPr>
              <a:t>Virtual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is 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Particle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Wave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Both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Neither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color has the largest wave length?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r>
              <a:rPr lang="en-US" dirty="0" smtClean="0"/>
              <a:t>Which color has the shortest frequency?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r>
              <a:rPr lang="en-US" dirty="0" smtClean="0"/>
              <a:t>Which wave has the longest wavelength?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Radio waves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dispersion?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Separation of visible light into different colors.</a:t>
            </a:r>
          </a:p>
          <a:p>
            <a:r>
              <a:rPr lang="en-US" dirty="0" smtClean="0"/>
              <a:t>Name the 3 properties of light?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Light travels in straight lines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Reflection- light reflects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Refraction- light bends with a transparent medium.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76800"/>
            <a:ext cx="8458200" cy="1222375"/>
          </a:xfrm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en-US" dirty="0" smtClean="0"/>
              <a:t>Reflection and mirrors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fvilla1\AppData\Local\Microsoft\Windows\Temporary Internet Files\Content.IE5\N135H6YH\MC9002909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3505200" cy="4545293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315200" cy="1143000"/>
          </a:xfrm>
        </p:spPr>
        <p:txBody>
          <a:bodyPr/>
          <a:lstStyle/>
          <a:p>
            <a:r>
              <a:rPr lang="en-US" smtClean="0"/>
              <a:t>Geometrical Optics</a:t>
            </a:r>
          </a:p>
        </p:txBody>
      </p:sp>
      <p:sp>
        <p:nvSpPr>
          <p:cNvPr id="813059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239000" cy="1411288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522288" eaLnBrk="0" hangingPunct="0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bg1"/>
                </a:solidFill>
                <a:cs typeface="+mn-cs"/>
              </a:rPr>
              <a:t>In the study of how light behaves, it is useful to use “light rays” and the fact that light travels in straight lines.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3352800"/>
            <a:ext cx="3733800" cy="26543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When light strikes the boundary between two media, three things may happen:  reflection, refraction,  or absorption.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495800" y="3505200"/>
            <a:ext cx="3657600" cy="2743200"/>
            <a:chOff x="2832" y="2112"/>
            <a:chExt cx="2304" cy="1728"/>
          </a:xfrm>
        </p:grpSpPr>
        <p:sp>
          <p:nvSpPr>
            <p:cNvPr id="813061" name="Rectangle 5"/>
            <p:cNvSpPr>
              <a:spLocks noChangeArrowheads="1"/>
            </p:cNvSpPr>
            <p:nvPr/>
          </p:nvSpPr>
          <p:spPr bwMode="auto">
            <a:xfrm>
              <a:off x="2832" y="2112"/>
              <a:ext cx="2304" cy="1728"/>
            </a:xfrm>
            <a:prstGeom prst="rect">
              <a:avLst/>
            </a:prstGeom>
            <a:solidFill>
              <a:srgbClr val="99FFCC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3062" name="Rectangle 6" descr="Zig zag"/>
            <p:cNvSpPr>
              <a:spLocks noChangeArrowheads="1"/>
            </p:cNvSpPr>
            <p:nvPr/>
          </p:nvSpPr>
          <p:spPr bwMode="auto">
            <a:xfrm>
              <a:off x="2880" y="2976"/>
              <a:ext cx="2208" cy="816"/>
            </a:xfrm>
            <a:prstGeom prst="rect">
              <a:avLst/>
            </a:prstGeom>
            <a:pattFill prst="zigZag">
              <a:fgClr>
                <a:srgbClr val="66CCFF"/>
              </a:fgClr>
              <a:bgClr>
                <a:schemeClr val="tx1"/>
              </a:bgClr>
            </a:patt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3063" name="Line 7"/>
            <p:cNvSpPr>
              <a:spLocks noChangeShapeType="1"/>
            </p:cNvSpPr>
            <p:nvPr/>
          </p:nvSpPr>
          <p:spPr bwMode="auto">
            <a:xfrm>
              <a:off x="3168" y="2496"/>
              <a:ext cx="816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3064" name="Line 8"/>
            <p:cNvSpPr>
              <a:spLocks noChangeShapeType="1"/>
            </p:cNvSpPr>
            <p:nvPr/>
          </p:nvSpPr>
          <p:spPr bwMode="auto">
            <a:xfrm flipV="1">
              <a:off x="3936" y="2496"/>
              <a:ext cx="816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3065" name="Line 9"/>
            <p:cNvSpPr>
              <a:spLocks noChangeShapeType="1"/>
            </p:cNvSpPr>
            <p:nvPr/>
          </p:nvSpPr>
          <p:spPr bwMode="auto">
            <a:xfrm flipV="1">
              <a:off x="3972" y="2256"/>
              <a:ext cx="0" cy="13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3066" name="Line 10"/>
            <p:cNvSpPr>
              <a:spLocks noChangeShapeType="1"/>
            </p:cNvSpPr>
            <p:nvPr/>
          </p:nvSpPr>
          <p:spPr bwMode="auto">
            <a:xfrm>
              <a:off x="3984" y="2976"/>
              <a:ext cx="288" cy="52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156" name="Text Box 11"/>
            <p:cNvSpPr txBox="1">
              <a:spLocks noChangeArrowheads="1"/>
            </p:cNvSpPr>
            <p:nvPr/>
          </p:nvSpPr>
          <p:spPr bwMode="auto">
            <a:xfrm>
              <a:off x="4176" y="2208"/>
              <a:ext cx="96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00000"/>
                  </a:solidFill>
                </a:rPr>
                <a:t>reflection</a:t>
              </a:r>
            </a:p>
          </p:txBody>
        </p:sp>
        <p:sp>
          <p:nvSpPr>
            <p:cNvPr id="6157" name="Text Box 12"/>
            <p:cNvSpPr txBox="1">
              <a:spLocks noChangeArrowheads="1"/>
            </p:cNvSpPr>
            <p:nvPr/>
          </p:nvSpPr>
          <p:spPr bwMode="auto">
            <a:xfrm>
              <a:off x="3984" y="3456"/>
              <a:ext cx="96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</a:rPr>
                <a:t>refraction</a:t>
              </a:r>
            </a:p>
          </p:txBody>
        </p:sp>
        <p:sp>
          <p:nvSpPr>
            <p:cNvPr id="6158" name="Text Box 13"/>
            <p:cNvSpPr txBox="1">
              <a:spLocks noChangeArrowheads="1"/>
            </p:cNvSpPr>
            <p:nvPr/>
          </p:nvSpPr>
          <p:spPr bwMode="auto">
            <a:xfrm>
              <a:off x="2880" y="3024"/>
              <a:ext cx="110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</a:rPr>
                <a:t>absorption</a:t>
              </a:r>
            </a:p>
          </p:txBody>
        </p:sp>
        <p:sp>
          <p:nvSpPr>
            <p:cNvPr id="6159" name="Text Box 14"/>
            <p:cNvSpPr txBox="1">
              <a:spLocks noChangeArrowheads="1"/>
            </p:cNvSpPr>
            <p:nvPr/>
          </p:nvSpPr>
          <p:spPr bwMode="auto">
            <a:xfrm>
              <a:off x="4368" y="3024"/>
              <a:ext cx="720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bg1"/>
                  </a:solidFill>
                </a:rPr>
                <a:t>Water</a:t>
              </a:r>
            </a:p>
          </p:txBody>
        </p:sp>
        <p:sp>
          <p:nvSpPr>
            <p:cNvPr id="6160" name="Text Box 15"/>
            <p:cNvSpPr txBox="1">
              <a:spLocks noChangeArrowheads="1"/>
            </p:cNvSpPr>
            <p:nvPr/>
          </p:nvSpPr>
          <p:spPr bwMode="auto">
            <a:xfrm>
              <a:off x="3024" y="2160"/>
              <a:ext cx="43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Air</a:t>
              </a:r>
            </a:p>
          </p:txBody>
        </p:sp>
        <p:sp>
          <p:nvSpPr>
            <p:cNvPr id="813072" name="Line 16"/>
            <p:cNvSpPr>
              <a:spLocks noChangeShapeType="1"/>
            </p:cNvSpPr>
            <p:nvPr/>
          </p:nvSpPr>
          <p:spPr bwMode="auto">
            <a:xfrm>
              <a:off x="3360" y="2592"/>
              <a:ext cx="240" cy="1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Reflection, Refraction, &amp; Absorption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495800" y="1447800"/>
            <a:ext cx="3657600" cy="2743200"/>
            <a:chOff x="2832" y="912"/>
            <a:chExt cx="2304" cy="1728"/>
          </a:xfrm>
        </p:grpSpPr>
        <p:sp>
          <p:nvSpPr>
            <p:cNvPr id="814084" name="Rectangle 4"/>
            <p:cNvSpPr>
              <a:spLocks noChangeArrowheads="1"/>
            </p:cNvSpPr>
            <p:nvPr/>
          </p:nvSpPr>
          <p:spPr bwMode="auto">
            <a:xfrm>
              <a:off x="2832" y="912"/>
              <a:ext cx="2304" cy="1728"/>
            </a:xfrm>
            <a:prstGeom prst="rect">
              <a:avLst/>
            </a:prstGeom>
            <a:solidFill>
              <a:srgbClr val="99FFCC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4085" name="Rectangle 5" descr="Zig zag"/>
            <p:cNvSpPr>
              <a:spLocks noChangeArrowheads="1"/>
            </p:cNvSpPr>
            <p:nvPr/>
          </p:nvSpPr>
          <p:spPr bwMode="auto">
            <a:xfrm>
              <a:off x="2880" y="1776"/>
              <a:ext cx="2208" cy="816"/>
            </a:xfrm>
            <a:prstGeom prst="rect">
              <a:avLst/>
            </a:prstGeom>
            <a:pattFill prst="zigZag">
              <a:fgClr>
                <a:srgbClr val="66CCFF"/>
              </a:fgClr>
              <a:bgClr>
                <a:schemeClr val="tx1"/>
              </a:bgClr>
            </a:patt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4088" name="Line 8"/>
            <p:cNvSpPr>
              <a:spLocks noChangeShapeType="1"/>
            </p:cNvSpPr>
            <p:nvPr/>
          </p:nvSpPr>
          <p:spPr bwMode="auto">
            <a:xfrm flipV="1">
              <a:off x="3972" y="1056"/>
              <a:ext cx="0" cy="13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190" name="Text Box 13"/>
            <p:cNvSpPr txBox="1">
              <a:spLocks noChangeArrowheads="1"/>
            </p:cNvSpPr>
            <p:nvPr/>
          </p:nvSpPr>
          <p:spPr bwMode="auto">
            <a:xfrm>
              <a:off x="4368" y="1824"/>
              <a:ext cx="720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bg1"/>
                  </a:solidFill>
                </a:rPr>
                <a:t>Water</a:t>
              </a:r>
            </a:p>
          </p:txBody>
        </p:sp>
        <p:sp>
          <p:nvSpPr>
            <p:cNvPr id="7191" name="Text Box 14"/>
            <p:cNvSpPr txBox="1">
              <a:spLocks noChangeArrowheads="1"/>
            </p:cNvSpPr>
            <p:nvPr/>
          </p:nvSpPr>
          <p:spPr bwMode="auto">
            <a:xfrm>
              <a:off x="3024" y="960"/>
              <a:ext cx="43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Air</a:t>
              </a:r>
            </a:p>
          </p:txBody>
        </p:sp>
      </p:grpSp>
      <p:sp>
        <p:nvSpPr>
          <p:cNvPr id="7172" name="Text Box 17"/>
          <p:cNvSpPr txBox="1">
            <a:spLocks noChangeArrowheads="1"/>
          </p:cNvSpPr>
          <p:nvPr/>
        </p:nvSpPr>
        <p:spPr bwMode="auto">
          <a:xfrm>
            <a:off x="1371600" y="1981200"/>
            <a:ext cx="29718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Reflection: A ray from air strikes the water and returns to the air.</a:t>
            </a:r>
          </a:p>
        </p:txBody>
      </p:sp>
      <p:sp>
        <p:nvSpPr>
          <p:cNvPr id="7173" name="Text Box 21"/>
          <p:cNvSpPr txBox="1">
            <a:spLocks noChangeArrowheads="1"/>
          </p:cNvSpPr>
          <p:nvPr/>
        </p:nvSpPr>
        <p:spPr bwMode="auto">
          <a:xfrm>
            <a:off x="1295400" y="4572000"/>
            <a:ext cx="29718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Refraction: A ray bends into the water toward the normal line.</a:t>
            </a:r>
          </a:p>
        </p:txBody>
      </p:sp>
      <p:sp>
        <p:nvSpPr>
          <p:cNvPr id="7174" name="Text Box 22"/>
          <p:cNvSpPr txBox="1">
            <a:spLocks noChangeArrowheads="1"/>
          </p:cNvSpPr>
          <p:nvPr/>
        </p:nvSpPr>
        <p:spPr bwMode="auto">
          <a:xfrm>
            <a:off x="4953000" y="4572000"/>
            <a:ext cx="33528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Absorption: A ray is absorbed atomically by the water and does not reappear.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029200" y="2057400"/>
            <a:ext cx="1295400" cy="762000"/>
            <a:chOff x="2880" y="1296"/>
            <a:chExt cx="816" cy="480"/>
          </a:xfrm>
        </p:grpSpPr>
        <p:sp>
          <p:nvSpPr>
            <p:cNvPr id="814105" name="Line 25"/>
            <p:cNvSpPr>
              <a:spLocks noChangeShapeType="1"/>
            </p:cNvSpPr>
            <p:nvPr/>
          </p:nvSpPr>
          <p:spPr bwMode="auto">
            <a:xfrm>
              <a:off x="2880" y="1296"/>
              <a:ext cx="816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4106" name="Line 26"/>
            <p:cNvSpPr>
              <a:spLocks noChangeShapeType="1"/>
            </p:cNvSpPr>
            <p:nvPr/>
          </p:nvSpPr>
          <p:spPr bwMode="auto">
            <a:xfrm>
              <a:off x="3072" y="1392"/>
              <a:ext cx="240" cy="1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248400" y="1600200"/>
            <a:ext cx="1905000" cy="1219200"/>
            <a:chOff x="3648" y="1008"/>
            <a:chExt cx="1200" cy="768"/>
          </a:xfrm>
        </p:grpSpPr>
        <p:sp>
          <p:nvSpPr>
            <p:cNvPr id="814108" name="Line 28"/>
            <p:cNvSpPr>
              <a:spLocks noChangeShapeType="1"/>
            </p:cNvSpPr>
            <p:nvPr/>
          </p:nvSpPr>
          <p:spPr bwMode="auto">
            <a:xfrm flipV="1">
              <a:off x="3648" y="1296"/>
              <a:ext cx="816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184" name="Text Box 29"/>
            <p:cNvSpPr txBox="1">
              <a:spLocks noChangeArrowheads="1"/>
            </p:cNvSpPr>
            <p:nvPr/>
          </p:nvSpPr>
          <p:spPr bwMode="auto">
            <a:xfrm>
              <a:off x="3888" y="1008"/>
              <a:ext cx="96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sz="2400">
                  <a:solidFill>
                    <a:srgbClr val="000000"/>
                  </a:solidFill>
                </a:rPr>
                <a:t>reflection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324600" y="2819400"/>
            <a:ext cx="1524000" cy="1219200"/>
            <a:chOff x="3696" y="1776"/>
            <a:chExt cx="960" cy="768"/>
          </a:xfrm>
        </p:grpSpPr>
        <p:sp>
          <p:nvSpPr>
            <p:cNvPr id="814111" name="Line 31"/>
            <p:cNvSpPr>
              <a:spLocks noChangeShapeType="1"/>
            </p:cNvSpPr>
            <p:nvPr/>
          </p:nvSpPr>
          <p:spPr bwMode="auto">
            <a:xfrm>
              <a:off x="3696" y="1776"/>
              <a:ext cx="288" cy="52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182" name="Text Box 32"/>
            <p:cNvSpPr txBox="1">
              <a:spLocks noChangeArrowheads="1"/>
            </p:cNvSpPr>
            <p:nvPr/>
          </p:nvSpPr>
          <p:spPr bwMode="auto">
            <a:xfrm>
              <a:off x="3696" y="2256"/>
              <a:ext cx="96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sz="2400" b="1" dirty="0">
                  <a:solidFill>
                    <a:schemeClr val="bg1"/>
                  </a:solidFill>
                </a:rPr>
                <a:t>refraction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48200" y="2895600"/>
            <a:ext cx="1752600" cy="1000125"/>
            <a:chOff x="2928" y="1824"/>
            <a:chExt cx="1104" cy="630"/>
          </a:xfrm>
        </p:grpSpPr>
        <p:sp>
          <p:nvSpPr>
            <p:cNvPr id="7179" name="Text Box 33"/>
            <p:cNvSpPr txBox="1">
              <a:spLocks noChangeArrowheads="1"/>
            </p:cNvSpPr>
            <p:nvPr/>
          </p:nvSpPr>
          <p:spPr bwMode="auto">
            <a:xfrm>
              <a:off x="2928" y="1824"/>
              <a:ext cx="110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sz="2400" b="1" dirty="0">
                  <a:solidFill>
                    <a:schemeClr val="bg1"/>
                  </a:solidFill>
                </a:rPr>
                <a:t>absorption</a:t>
              </a:r>
            </a:p>
          </p:txBody>
        </p:sp>
        <p:pic>
          <p:nvPicPr>
            <p:cNvPr id="7180" name="Picture 34" descr="in00358_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3168" y="2064"/>
              <a:ext cx="432" cy="39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15200" cy="1143000"/>
          </a:xfrm>
        </p:spPr>
        <p:txBody>
          <a:bodyPr/>
          <a:lstStyle/>
          <a:p>
            <a:r>
              <a:rPr lang="en-US" smtClean="0"/>
              <a:t>The Laws of Reflection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495800" y="1295400"/>
            <a:ext cx="3657600" cy="2286000"/>
            <a:chOff x="2832" y="912"/>
            <a:chExt cx="2304" cy="1440"/>
          </a:xfrm>
        </p:grpSpPr>
        <p:sp>
          <p:nvSpPr>
            <p:cNvPr id="819204" name="Rectangle 4"/>
            <p:cNvSpPr>
              <a:spLocks noChangeArrowheads="1"/>
            </p:cNvSpPr>
            <p:nvPr/>
          </p:nvSpPr>
          <p:spPr bwMode="auto">
            <a:xfrm>
              <a:off x="2832" y="912"/>
              <a:ext cx="2304" cy="1440"/>
            </a:xfrm>
            <a:prstGeom prst="rect">
              <a:avLst/>
            </a:prstGeom>
            <a:solidFill>
              <a:srgbClr val="99FFCC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9205" name="Rectangle 5" descr="Zig zag"/>
            <p:cNvSpPr>
              <a:spLocks noChangeArrowheads="1"/>
            </p:cNvSpPr>
            <p:nvPr/>
          </p:nvSpPr>
          <p:spPr bwMode="auto">
            <a:xfrm>
              <a:off x="2880" y="1776"/>
              <a:ext cx="2208" cy="528"/>
            </a:xfrm>
            <a:prstGeom prst="rect">
              <a:avLst/>
            </a:prstGeom>
            <a:pattFill prst="zigZag">
              <a:fgClr>
                <a:srgbClr val="66CCFF"/>
              </a:fgClr>
              <a:bgClr>
                <a:schemeClr val="tx1"/>
              </a:bgClr>
            </a:patt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26" name="Text Box 7"/>
            <p:cNvSpPr txBox="1">
              <a:spLocks noChangeArrowheads="1"/>
            </p:cNvSpPr>
            <p:nvPr/>
          </p:nvSpPr>
          <p:spPr bwMode="auto">
            <a:xfrm>
              <a:off x="4368" y="1824"/>
              <a:ext cx="720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</a:rPr>
                <a:t>Water</a:t>
              </a:r>
            </a:p>
          </p:txBody>
        </p:sp>
        <p:sp>
          <p:nvSpPr>
            <p:cNvPr id="8227" name="Text Box 8"/>
            <p:cNvSpPr txBox="1">
              <a:spLocks noChangeArrowheads="1"/>
            </p:cNvSpPr>
            <p:nvPr/>
          </p:nvSpPr>
          <p:spPr bwMode="auto">
            <a:xfrm>
              <a:off x="3024" y="960"/>
              <a:ext cx="432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Air</a:t>
              </a:r>
            </a:p>
          </p:txBody>
        </p:sp>
      </p:grpSp>
      <p:sp>
        <p:nvSpPr>
          <p:cNvPr id="8196" name="Text Box 26"/>
          <p:cNvSpPr txBox="1">
            <a:spLocks noChangeArrowheads="1"/>
          </p:cNvSpPr>
          <p:nvPr/>
        </p:nvSpPr>
        <p:spPr bwMode="auto">
          <a:xfrm>
            <a:off x="533400" y="1219200"/>
            <a:ext cx="358140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eaLnBrk="0" hangingPunct="0">
              <a:spcBef>
                <a:spcPct val="50000"/>
              </a:spcBef>
            </a:pPr>
            <a:r>
              <a:rPr lang="en-US" sz="2800" dirty="0"/>
              <a:t>1. The angle of </a:t>
            </a:r>
            <a:r>
              <a:rPr lang="en-US" sz="2800" dirty="0" err="1"/>
              <a:t>inci</a:t>
            </a:r>
            <a:r>
              <a:rPr lang="en-US" sz="2800" dirty="0"/>
              <a:t>- </a:t>
            </a:r>
            <a:r>
              <a:rPr lang="en-US" sz="2800" dirty="0" err="1"/>
              <a:t>dence</a:t>
            </a:r>
            <a:r>
              <a:rPr lang="en-US" sz="2800" dirty="0"/>
              <a:t> </a:t>
            </a:r>
            <a:r>
              <a:rPr lang="en-US" sz="2800" dirty="0" err="1">
                <a:latin typeface="Symbol" pitchFamily="18" charset="2"/>
              </a:rPr>
              <a:t>q</a:t>
            </a:r>
            <a:r>
              <a:rPr lang="en-US" sz="2800" baseline="-25000" dirty="0" err="1"/>
              <a:t>i</a:t>
            </a:r>
            <a:r>
              <a:rPr lang="en-US" sz="2800" dirty="0">
                <a:latin typeface="Symbol" pitchFamily="18" charset="2"/>
              </a:rPr>
              <a:t> </a:t>
            </a:r>
            <a:r>
              <a:rPr lang="en-US" sz="2800" dirty="0"/>
              <a:t>is equal to the angle of reflection </a:t>
            </a:r>
            <a:r>
              <a:rPr lang="en-US" sz="2800" dirty="0" err="1">
                <a:latin typeface="Symbol" pitchFamily="18" charset="2"/>
              </a:rPr>
              <a:t>q</a:t>
            </a:r>
            <a:r>
              <a:rPr lang="en-US" sz="2800" baseline="-25000" dirty="0" err="1"/>
              <a:t>r</a:t>
            </a:r>
            <a:r>
              <a:rPr lang="en-US" sz="2800" dirty="0">
                <a:latin typeface="Symbol" pitchFamily="18" charset="2"/>
              </a:rPr>
              <a:t> </a:t>
            </a:r>
            <a:r>
              <a:rPr lang="en-US" dirty="0"/>
              <a:t>:</a:t>
            </a:r>
          </a:p>
        </p:txBody>
      </p:sp>
      <p:sp>
        <p:nvSpPr>
          <p:cNvPr id="819230" name="Text Box 30"/>
          <p:cNvSpPr txBox="1">
            <a:spLocks noChangeArrowheads="1"/>
          </p:cNvSpPr>
          <p:nvPr/>
        </p:nvSpPr>
        <p:spPr bwMode="auto">
          <a:xfrm>
            <a:off x="1676400" y="3124200"/>
            <a:ext cx="1295400" cy="569387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bIns="9144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dirty="0" err="1">
                <a:solidFill>
                  <a:srgbClr val="000000"/>
                </a:solidFill>
                <a:latin typeface="Symbol" pitchFamily="18" charset="2"/>
                <a:cs typeface="+mn-cs"/>
              </a:rPr>
              <a:t>q</a:t>
            </a:r>
            <a:r>
              <a:rPr lang="en-US" sz="2800" baseline="-25000" dirty="0" err="1">
                <a:solidFill>
                  <a:srgbClr val="000000"/>
                </a:solidFill>
                <a:cs typeface="+mn-cs"/>
              </a:rPr>
              <a:t>i</a:t>
            </a:r>
            <a:r>
              <a:rPr lang="en-US" sz="2800" dirty="0">
                <a:solidFill>
                  <a:srgbClr val="000000"/>
                </a:solidFill>
                <a:cs typeface="+mn-cs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Symbol" pitchFamily="18" charset="2"/>
                <a:cs typeface="+mn-cs"/>
              </a:rPr>
              <a:t>q</a:t>
            </a:r>
            <a:r>
              <a:rPr lang="en-US" sz="2800" baseline="-25000" dirty="0" err="1">
                <a:solidFill>
                  <a:srgbClr val="000000"/>
                </a:solidFill>
                <a:cs typeface="+mn-cs"/>
              </a:rPr>
              <a:t>r</a:t>
            </a:r>
            <a:endParaRPr lang="en-US" sz="2800" dirty="0">
              <a:solidFill>
                <a:srgbClr val="000000"/>
              </a:solidFill>
              <a:latin typeface="Symbol" pitchFamily="18" charset="2"/>
              <a:cs typeface="+mn-cs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029200" y="1905000"/>
            <a:ext cx="1295400" cy="762000"/>
            <a:chOff x="3168" y="1296"/>
            <a:chExt cx="816" cy="480"/>
          </a:xfrm>
        </p:grpSpPr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3168" y="1296"/>
              <a:ext cx="816" cy="480"/>
              <a:chOff x="2880" y="1296"/>
              <a:chExt cx="816" cy="480"/>
            </a:xfrm>
          </p:grpSpPr>
          <p:sp>
            <p:nvSpPr>
              <p:cNvPr id="819234" name="Line 34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816" cy="4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819235" name="Line 35"/>
              <p:cNvSpPr>
                <a:spLocks noChangeShapeType="1"/>
              </p:cNvSpPr>
              <p:nvPr/>
            </p:nvSpPr>
            <p:spPr bwMode="auto">
              <a:xfrm>
                <a:off x="3072" y="1392"/>
                <a:ext cx="24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8221" name="Text Box 36"/>
            <p:cNvSpPr txBox="1">
              <a:spLocks noChangeArrowheads="1"/>
            </p:cNvSpPr>
            <p:nvPr/>
          </p:nvSpPr>
          <p:spPr bwMode="auto">
            <a:xfrm>
              <a:off x="3696" y="1296"/>
              <a:ext cx="288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>
                  <a:solidFill>
                    <a:srgbClr val="000000"/>
                  </a:solidFill>
                  <a:latin typeface="Symbol" pitchFamily="18" charset="2"/>
                </a:rPr>
                <a:t>q</a:t>
              </a:r>
              <a:r>
                <a:rPr kumimoji="0" lang="en-US" baseline="-25000">
                  <a:solidFill>
                    <a:srgbClr val="000000"/>
                  </a:solidFill>
                </a:rPr>
                <a:t>i</a:t>
              </a:r>
              <a:endParaRPr kumimoji="0"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096000" y="1295400"/>
            <a:ext cx="457200" cy="1809750"/>
            <a:chOff x="3840" y="912"/>
            <a:chExt cx="288" cy="1140"/>
          </a:xfrm>
        </p:grpSpPr>
        <p:sp>
          <p:nvSpPr>
            <p:cNvPr id="819238" name="Line 38"/>
            <p:cNvSpPr>
              <a:spLocks noChangeShapeType="1"/>
            </p:cNvSpPr>
            <p:nvPr/>
          </p:nvSpPr>
          <p:spPr bwMode="auto">
            <a:xfrm flipH="1">
              <a:off x="3956" y="1219"/>
              <a:ext cx="12" cy="833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19" name="Text Box 39"/>
            <p:cNvSpPr txBox="1">
              <a:spLocks noChangeArrowheads="1"/>
            </p:cNvSpPr>
            <p:nvPr/>
          </p:nvSpPr>
          <p:spPr bwMode="auto">
            <a:xfrm>
              <a:off x="3840" y="912"/>
              <a:ext cx="28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 sz="2400" i="1">
                  <a:solidFill>
                    <a:srgbClr val="000000"/>
                  </a:solidFill>
                </a:rPr>
                <a:t>N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6248400" y="1447800"/>
            <a:ext cx="1905000" cy="1219200"/>
            <a:chOff x="3936" y="1008"/>
            <a:chExt cx="1200" cy="768"/>
          </a:xfrm>
        </p:grpSpPr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3936" y="1008"/>
              <a:ext cx="1200" cy="768"/>
              <a:chOff x="3648" y="1008"/>
              <a:chExt cx="1200" cy="768"/>
            </a:xfrm>
          </p:grpSpPr>
          <p:sp>
            <p:nvSpPr>
              <p:cNvPr id="819242" name="Line 42"/>
              <p:cNvSpPr>
                <a:spLocks noChangeShapeType="1"/>
              </p:cNvSpPr>
              <p:nvPr/>
            </p:nvSpPr>
            <p:spPr bwMode="auto">
              <a:xfrm flipV="1">
                <a:off x="3648" y="1296"/>
                <a:ext cx="816" cy="4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8217" name="Text Box 43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960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0" lang="en-US" sz="2400">
                    <a:solidFill>
                      <a:srgbClr val="000000"/>
                    </a:solidFill>
                  </a:rPr>
                  <a:t>reflection</a:t>
                </a:r>
              </a:p>
            </p:txBody>
          </p:sp>
        </p:grpSp>
        <p:sp>
          <p:nvSpPr>
            <p:cNvPr id="8215" name="Text Box 44"/>
            <p:cNvSpPr txBox="1">
              <a:spLocks noChangeArrowheads="1"/>
            </p:cNvSpPr>
            <p:nvPr/>
          </p:nvSpPr>
          <p:spPr bwMode="auto">
            <a:xfrm>
              <a:off x="3984" y="1296"/>
              <a:ext cx="336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0" lang="en-US">
                  <a:solidFill>
                    <a:srgbClr val="000000"/>
                  </a:solidFill>
                  <a:latin typeface="Symbol" pitchFamily="18" charset="2"/>
                </a:rPr>
                <a:t>q</a:t>
              </a:r>
              <a:r>
                <a:rPr kumimoji="0" lang="en-US" baseline="-25000">
                  <a:solidFill>
                    <a:srgbClr val="000000"/>
                  </a:solidFill>
                </a:rPr>
                <a:t>r</a:t>
              </a:r>
              <a:endParaRPr kumimoji="0" 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1" name="Text Box 45"/>
          <p:cNvSpPr txBox="1">
            <a:spLocks noChangeArrowheads="1"/>
          </p:cNvSpPr>
          <p:nvPr/>
        </p:nvSpPr>
        <p:spPr bwMode="auto">
          <a:xfrm>
            <a:off x="381000" y="3810000"/>
            <a:ext cx="87630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All ray angles are measured with respect to normal </a:t>
            </a:r>
            <a:r>
              <a:rPr lang="en-US" sz="2800" i="1" dirty="0"/>
              <a:t>N</a:t>
            </a:r>
            <a:r>
              <a:rPr lang="en-US" sz="2800" dirty="0"/>
              <a:t>.</a:t>
            </a:r>
          </a:p>
        </p:txBody>
      </p:sp>
      <p:sp>
        <p:nvSpPr>
          <p:cNvPr id="8202" name="Text Box 47"/>
          <p:cNvSpPr txBox="1">
            <a:spLocks noChangeArrowheads="1"/>
          </p:cNvSpPr>
          <p:nvPr/>
        </p:nvSpPr>
        <p:spPr bwMode="auto">
          <a:xfrm>
            <a:off x="533400" y="4524375"/>
            <a:ext cx="38862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eaLnBrk="0" hangingPunct="0">
              <a:spcBef>
                <a:spcPct val="50000"/>
              </a:spcBef>
            </a:pPr>
            <a:r>
              <a:rPr lang="en-US" dirty="0"/>
              <a:t>2. </a:t>
            </a:r>
            <a:r>
              <a:rPr lang="en-US" sz="2800" dirty="0"/>
              <a:t>The incident ray, the reflected ray, and the normal </a:t>
            </a:r>
            <a:r>
              <a:rPr lang="en-US" sz="2800" i="1" dirty="0"/>
              <a:t>N</a:t>
            </a:r>
            <a:r>
              <a:rPr lang="en-US" sz="2800" dirty="0"/>
              <a:t> all lie in the same plane.</a:t>
            </a:r>
          </a:p>
        </p:txBody>
      </p: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4459288" y="4419600"/>
            <a:ext cx="4592637" cy="1828800"/>
            <a:chOff x="2771" y="2808"/>
            <a:chExt cx="2893" cy="1152"/>
          </a:xfrm>
        </p:grpSpPr>
        <p:sp>
          <p:nvSpPr>
            <p:cNvPr id="819256" name="Rectangle 56"/>
            <p:cNvSpPr>
              <a:spLocks noChangeArrowheads="1"/>
            </p:cNvSpPr>
            <p:nvPr/>
          </p:nvSpPr>
          <p:spPr bwMode="auto">
            <a:xfrm>
              <a:off x="4464" y="2962"/>
              <a:ext cx="1200" cy="720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211" name="Text Box 48"/>
            <p:cNvSpPr txBox="1">
              <a:spLocks noChangeArrowheads="1"/>
            </p:cNvSpPr>
            <p:nvPr/>
          </p:nvSpPr>
          <p:spPr bwMode="auto">
            <a:xfrm>
              <a:off x="2832" y="2866"/>
              <a:ext cx="1632" cy="8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47675" indent="-447675" eaLnBrk="0" hangingPunct="0">
                <a:spcBef>
                  <a:spcPct val="50000"/>
                </a:spcBef>
              </a:pPr>
              <a:r>
                <a:rPr lang="en-US" dirty="0"/>
                <a:t>3. </a:t>
              </a:r>
              <a:r>
                <a:rPr lang="en-US" sz="2800" dirty="0"/>
                <a:t>The rays are completely reversible.</a:t>
              </a:r>
            </a:p>
          </p:txBody>
        </p:sp>
        <p:sp>
          <p:nvSpPr>
            <p:cNvPr id="819249" name="Rectangle 49" descr="Zig zag"/>
            <p:cNvSpPr>
              <a:spLocks noChangeArrowheads="1"/>
            </p:cNvSpPr>
            <p:nvPr/>
          </p:nvSpPr>
          <p:spPr bwMode="auto">
            <a:xfrm>
              <a:off x="4560" y="3442"/>
              <a:ext cx="960" cy="192"/>
            </a:xfrm>
            <a:prstGeom prst="rect">
              <a:avLst/>
            </a:prstGeom>
            <a:pattFill prst="zigZag">
              <a:fgClr>
                <a:srgbClr val="3399FF"/>
              </a:fgClr>
              <a:bgClr>
                <a:schemeClr val="tx1"/>
              </a:bgClr>
            </a:patt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9257" name="Rectangle 57"/>
            <p:cNvSpPr>
              <a:spLocks noChangeArrowheads="1"/>
            </p:cNvSpPr>
            <p:nvPr/>
          </p:nvSpPr>
          <p:spPr bwMode="auto">
            <a:xfrm>
              <a:off x="2771" y="2808"/>
              <a:ext cx="48" cy="115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7391400" y="5105400"/>
            <a:ext cx="1066800" cy="304800"/>
            <a:chOff x="4704" y="3216"/>
            <a:chExt cx="672" cy="192"/>
          </a:xfrm>
        </p:grpSpPr>
        <p:sp>
          <p:nvSpPr>
            <p:cNvPr id="819261" name="Line 61"/>
            <p:cNvSpPr>
              <a:spLocks noChangeShapeType="1"/>
            </p:cNvSpPr>
            <p:nvPr/>
          </p:nvSpPr>
          <p:spPr bwMode="auto">
            <a:xfrm>
              <a:off x="4704" y="3216"/>
              <a:ext cx="336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9262" name="Line 62"/>
            <p:cNvSpPr>
              <a:spLocks noChangeShapeType="1"/>
            </p:cNvSpPr>
            <p:nvPr/>
          </p:nvSpPr>
          <p:spPr bwMode="auto">
            <a:xfrm flipH="1">
              <a:off x="5040" y="3216"/>
              <a:ext cx="336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grpSp>
        <p:nvGrpSpPr>
          <p:cNvPr id="10" name="Group 65"/>
          <p:cNvGrpSpPr>
            <a:grpSpLocks/>
          </p:cNvGrpSpPr>
          <p:nvPr/>
        </p:nvGrpSpPr>
        <p:grpSpPr bwMode="auto">
          <a:xfrm flipH="1">
            <a:off x="7696200" y="5105400"/>
            <a:ext cx="1066800" cy="304800"/>
            <a:chOff x="4704" y="3216"/>
            <a:chExt cx="672" cy="192"/>
          </a:xfrm>
        </p:grpSpPr>
        <p:sp>
          <p:nvSpPr>
            <p:cNvPr id="819266" name="Line 66"/>
            <p:cNvSpPr>
              <a:spLocks noChangeShapeType="1"/>
            </p:cNvSpPr>
            <p:nvPr/>
          </p:nvSpPr>
          <p:spPr bwMode="auto">
            <a:xfrm>
              <a:off x="4704" y="3216"/>
              <a:ext cx="336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19267" name="Line 67"/>
            <p:cNvSpPr>
              <a:spLocks noChangeShapeType="1"/>
            </p:cNvSpPr>
            <p:nvPr/>
          </p:nvSpPr>
          <p:spPr bwMode="auto">
            <a:xfrm flipH="1">
              <a:off x="5040" y="3216"/>
              <a:ext cx="336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6" name="SMARTInkShape-1"/>
          <p:cNvSpPr/>
          <p:nvPr/>
        </p:nvSpPr>
        <p:spPr>
          <a:xfrm>
            <a:off x="6224121" y="1821656"/>
            <a:ext cx="105129" cy="1643063"/>
          </a:xfrm>
          <a:custGeom>
            <a:avLst/>
            <a:gdLst/>
            <a:ahLst/>
            <a:cxnLst/>
            <a:rect l="0" t="0" r="0" b="0"/>
            <a:pathLst>
              <a:path w="105129" h="1643063">
                <a:moveTo>
                  <a:pt x="62379" y="0"/>
                </a:moveTo>
                <a:lnTo>
                  <a:pt x="63371" y="20173"/>
                </a:lnTo>
                <a:lnTo>
                  <a:pt x="73402" y="61858"/>
                </a:lnTo>
                <a:lnTo>
                  <a:pt x="78888" y="102838"/>
                </a:lnTo>
                <a:lnTo>
                  <a:pt x="84578" y="137406"/>
                </a:lnTo>
                <a:lnTo>
                  <a:pt x="87808" y="172784"/>
                </a:lnTo>
                <a:lnTo>
                  <a:pt x="95036" y="215149"/>
                </a:lnTo>
                <a:lnTo>
                  <a:pt x="98182" y="254027"/>
                </a:lnTo>
                <a:lnTo>
                  <a:pt x="103965" y="291123"/>
                </a:lnTo>
                <a:lnTo>
                  <a:pt x="105128" y="325265"/>
                </a:lnTo>
                <a:lnTo>
                  <a:pt x="98845" y="369374"/>
                </a:lnTo>
                <a:lnTo>
                  <a:pt x="98141" y="412034"/>
                </a:lnTo>
                <a:lnTo>
                  <a:pt x="98098" y="455998"/>
                </a:lnTo>
                <a:lnTo>
                  <a:pt x="97105" y="480112"/>
                </a:lnTo>
                <a:lnTo>
                  <a:pt x="89003" y="513194"/>
                </a:lnTo>
                <a:lnTo>
                  <a:pt x="83276" y="524348"/>
                </a:lnTo>
                <a:lnTo>
                  <a:pt x="77644" y="566354"/>
                </a:lnTo>
                <a:lnTo>
                  <a:pt x="74124" y="576158"/>
                </a:lnTo>
                <a:lnTo>
                  <a:pt x="71357" y="618591"/>
                </a:lnTo>
                <a:lnTo>
                  <a:pt x="70322" y="645243"/>
                </a:lnTo>
                <a:lnTo>
                  <a:pt x="65173" y="658724"/>
                </a:lnTo>
                <a:lnTo>
                  <a:pt x="62624" y="698918"/>
                </a:lnTo>
                <a:lnTo>
                  <a:pt x="61408" y="736152"/>
                </a:lnTo>
                <a:lnTo>
                  <a:pt x="57240" y="759192"/>
                </a:lnTo>
                <a:lnTo>
                  <a:pt x="61796" y="798464"/>
                </a:lnTo>
                <a:lnTo>
                  <a:pt x="62263" y="833842"/>
                </a:lnTo>
                <a:lnTo>
                  <a:pt x="62368" y="878346"/>
                </a:lnTo>
                <a:lnTo>
                  <a:pt x="62377" y="920184"/>
                </a:lnTo>
                <a:lnTo>
                  <a:pt x="62379" y="961099"/>
                </a:lnTo>
                <a:lnTo>
                  <a:pt x="62379" y="1000865"/>
                </a:lnTo>
                <a:lnTo>
                  <a:pt x="61386" y="1028861"/>
                </a:lnTo>
                <a:lnTo>
                  <a:pt x="54276" y="1066511"/>
                </a:lnTo>
                <a:lnTo>
                  <a:pt x="52529" y="1104277"/>
                </a:lnTo>
                <a:lnTo>
                  <a:pt x="44361" y="1145321"/>
                </a:lnTo>
                <a:lnTo>
                  <a:pt x="36490" y="1175501"/>
                </a:lnTo>
                <a:lnTo>
                  <a:pt x="29532" y="1220006"/>
                </a:lnTo>
                <a:lnTo>
                  <a:pt x="25919" y="1252498"/>
                </a:lnTo>
                <a:lnTo>
                  <a:pt x="19642" y="1269948"/>
                </a:lnTo>
                <a:lnTo>
                  <a:pt x="17842" y="1314541"/>
                </a:lnTo>
                <a:lnTo>
                  <a:pt x="15134" y="1326066"/>
                </a:lnTo>
                <a:lnTo>
                  <a:pt x="11615" y="1335487"/>
                </a:lnTo>
                <a:lnTo>
                  <a:pt x="8849" y="1379396"/>
                </a:lnTo>
                <a:lnTo>
                  <a:pt x="8802" y="1419525"/>
                </a:lnTo>
                <a:lnTo>
                  <a:pt x="8800" y="1454622"/>
                </a:lnTo>
                <a:lnTo>
                  <a:pt x="6155" y="1462738"/>
                </a:lnTo>
                <a:lnTo>
                  <a:pt x="4060" y="1466291"/>
                </a:lnTo>
                <a:lnTo>
                  <a:pt x="3656" y="1469653"/>
                </a:lnTo>
                <a:lnTo>
                  <a:pt x="5843" y="1480116"/>
                </a:lnTo>
                <a:lnTo>
                  <a:pt x="0" y="1520525"/>
                </a:lnTo>
                <a:lnTo>
                  <a:pt x="921" y="1530062"/>
                </a:lnTo>
                <a:lnTo>
                  <a:pt x="7567" y="1547435"/>
                </a:lnTo>
                <a:lnTo>
                  <a:pt x="8799" y="1590036"/>
                </a:lnTo>
                <a:lnTo>
                  <a:pt x="8799" y="1592828"/>
                </a:lnTo>
                <a:lnTo>
                  <a:pt x="26442" y="1616012"/>
                </a:lnTo>
                <a:lnTo>
                  <a:pt x="26660" y="1643062"/>
                </a:lnTo>
              </a:path>
            </a:pathLst>
          </a:custGeom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pic>
        <p:nvPicPr>
          <p:cNvPr id="28674" name="Picture 2" descr="http://www.physicsclassroom.com/mmedia/optics/l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82583"/>
            <a:ext cx="3886200" cy="5367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3789</TotalTime>
  <Words>468</Words>
  <Application>Microsoft Office PowerPoint</Application>
  <PresentationFormat>On-screen Show (4:3)</PresentationFormat>
  <Paragraphs>91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From last week- Light</vt:lpstr>
      <vt:lpstr>Last time</vt:lpstr>
      <vt:lpstr>Last time</vt:lpstr>
      <vt:lpstr>Last time</vt:lpstr>
      <vt:lpstr>Reflection and mirrors</vt:lpstr>
      <vt:lpstr>Geometrical Optics</vt:lpstr>
      <vt:lpstr>Reflection, Refraction, &amp; Absorption</vt:lpstr>
      <vt:lpstr>The Laws of Reflection</vt:lpstr>
      <vt:lpstr>reflection</vt:lpstr>
      <vt:lpstr>The Plane Mirror</vt:lpstr>
      <vt:lpstr>Definitions</vt:lpstr>
      <vt:lpstr>Real and Virtual</vt:lpstr>
      <vt:lpstr>Image of a Point Object</vt:lpstr>
      <vt:lpstr>Image of an Extended Object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 and mirrors</dc:title>
  <dc:creator>EPISD</dc:creator>
  <cp:lastModifiedBy>EPISD</cp:lastModifiedBy>
  <cp:revision>10</cp:revision>
  <dcterms:created xsi:type="dcterms:W3CDTF">2014-04-21T14:12:36Z</dcterms:created>
  <dcterms:modified xsi:type="dcterms:W3CDTF">2015-05-07T15:22:12Z</dcterms:modified>
</cp:coreProperties>
</file>