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80" r:id="rId2"/>
    <p:sldId id="309" r:id="rId3"/>
    <p:sldId id="308" r:id="rId4"/>
    <p:sldId id="334" r:id="rId5"/>
    <p:sldId id="335" r:id="rId6"/>
    <p:sldId id="336" r:id="rId7"/>
    <p:sldId id="338" r:id="rId8"/>
    <p:sldId id="339" r:id="rId9"/>
    <p:sldId id="340" r:id="rId10"/>
    <p:sldId id="341" r:id="rId11"/>
    <p:sldId id="342" r:id="rId12"/>
    <p:sldId id="343" r:id="rId13"/>
    <p:sldId id="344" r:id="rId14"/>
    <p:sldId id="345" r:id="rId15"/>
    <p:sldId id="346" r:id="rId16"/>
    <p:sldId id="310" r:id="rId17"/>
    <p:sldId id="348" r:id="rId18"/>
    <p:sldId id="349" r:id="rId19"/>
    <p:sldId id="350" r:id="rId20"/>
    <p:sldId id="351" r:id="rId21"/>
    <p:sldId id="352" r:id="rId22"/>
    <p:sldId id="353" r:id="rId23"/>
    <p:sldId id="354" r:id="rId24"/>
    <p:sldId id="355" r:id="rId25"/>
    <p:sldId id="356" r:id="rId26"/>
    <p:sldId id="312" r:id="rId27"/>
    <p:sldId id="357" r:id="rId28"/>
    <p:sldId id="358" r:id="rId29"/>
    <p:sldId id="360" r:id="rId30"/>
    <p:sldId id="361" r:id="rId31"/>
    <p:sldId id="362" r:id="rId32"/>
    <p:sldId id="363" r:id="rId33"/>
    <p:sldId id="364" r:id="rId34"/>
    <p:sldId id="365" r:id="rId35"/>
    <p:sldId id="366" r:id="rId36"/>
    <p:sldId id="367" r:id="rId37"/>
    <p:sldId id="368" r:id="rId38"/>
    <p:sldId id="369" r:id="rId39"/>
    <p:sldId id="370" r:id="rId40"/>
    <p:sldId id="371" r:id="rId41"/>
    <p:sldId id="377" r:id="rId42"/>
    <p:sldId id="378" r:id="rId43"/>
    <p:sldId id="379" r:id="rId44"/>
    <p:sldId id="313" r:id="rId45"/>
    <p:sldId id="314" r:id="rId46"/>
    <p:sldId id="315" r:id="rId47"/>
    <p:sldId id="316" r:id="rId48"/>
    <p:sldId id="317" r:id="rId49"/>
    <p:sldId id="318" r:id="rId50"/>
    <p:sldId id="319" r:id="rId51"/>
    <p:sldId id="324" r:id="rId52"/>
    <p:sldId id="325" r:id="rId53"/>
  </p:sldIdLst>
  <p:sldSz cx="9144000" cy="6858000" type="screen4x3"/>
  <p:notesSz cx="6858000" cy="9144000"/>
  <p:defaultTextStyle>
    <a:defPPr>
      <a:defRPr lang="en-US"/>
    </a:defPPr>
    <a:lvl1pPr algn="l" rtl="0" fontAlgn="base">
      <a:spcBef>
        <a:spcPct val="0"/>
      </a:spcBef>
      <a:spcAft>
        <a:spcPct val="0"/>
      </a:spcAft>
      <a:defRPr sz="2600" kern="1200">
        <a:solidFill>
          <a:schemeClr val="tx1"/>
        </a:solidFill>
        <a:latin typeface="Arial" charset="0"/>
        <a:ea typeface="+mn-ea"/>
        <a:cs typeface="+mn-cs"/>
      </a:defRPr>
    </a:lvl1pPr>
    <a:lvl2pPr marL="457200" algn="l" rtl="0" fontAlgn="base">
      <a:spcBef>
        <a:spcPct val="0"/>
      </a:spcBef>
      <a:spcAft>
        <a:spcPct val="0"/>
      </a:spcAft>
      <a:defRPr sz="2600" kern="1200">
        <a:solidFill>
          <a:schemeClr val="tx1"/>
        </a:solidFill>
        <a:latin typeface="Arial" charset="0"/>
        <a:ea typeface="+mn-ea"/>
        <a:cs typeface="+mn-cs"/>
      </a:defRPr>
    </a:lvl2pPr>
    <a:lvl3pPr marL="914400" algn="l" rtl="0" fontAlgn="base">
      <a:spcBef>
        <a:spcPct val="0"/>
      </a:spcBef>
      <a:spcAft>
        <a:spcPct val="0"/>
      </a:spcAft>
      <a:defRPr sz="2600" kern="1200">
        <a:solidFill>
          <a:schemeClr val="tx1"/>
        </a:solidFill>
        <a:latin typeface="Arial" charset="0"/>
        <a:ea typeface="+mn-ea"/>
        <a:cs typeface="+mn-cs"/>
      </a:defRPr>
    </a:lvl3pPr>
    <a:lvl4pPr marL="1371600" algn="l" rtl="0" fontAlgn="base">
      <a:spcBef>
        <a:spcPct val="0"/>
      </a:spcBef>
      <a:spcAft>
        <a:spcPct val="0"/>
      </a:spcAft>
      <a:defRPr sz="2600" kern="1200">
        <a:solidFill>
          <a:schemeClr val="tx1"/>
        </a:solidFill>
        <a:latin typeface="Arial" charset="0"/>
        <a:ea typeface="+mn-ea"/>
        <a:cs typeface="+mn-cs"/>
      </a:defRPr>
    </a:lvl4pPr>
    <a:lvl5pPr marL="1828800" algn="l" rtl="0" fontAlgn="base">
      <a:spcBef>
        <a:spcPct val="0"/>
      </a:spcBef>
      <a:spcAft>
        <a:spcPct val="0"/>
      </a:spcAft>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3399"/>
    <a:srgbClr val="FF00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p:cViewPr varScale="1">
        <p:scale>
          <a:sx n="70" d="100"/>
          <a:sy n="70" d="100"/>
        </p:scale>
        <p:origin x="-8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png"/><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737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A1BCCE0-2F7E-403E-A44E-D8720C3F8CB7}" type="slidenum">
              <a:rPr lang="en-US"/>
              <a:pPr>
                <a:defRPr/>
              </a:pPr>
              <a:t>‹#›</a:t>
            </a:fld>
            <a:endParaRPr lang="en-US"/>
          </a:p>
        </p:txBody>
      </p:sp>
    </p:spTree>
    <p:extLst>
      <p:ext uri="{BB962C8B-B14F-4D97-AF65-F5344CB8AC3E}">
        <p14:creationId xmlns:p14="http://schemas.microsoft.com/office/powerpoint/2010/main" val="3459395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86B4E5CA-0C29-477E-B411-0B85437BCB5B}" type="slidenum">
              <a:rPr lang="en-US" sz="1200"/>
              <a:pPr eaLnBrk="1" hangingPunct="1"/>
              <a:t>2</a:t>
            </a:fld>
            <a:endParaRPr lang="en-US" sz="1200"/>
          </a:p>
        </p:txBody>
      </p:sp>
      <p:sp>
        <p:nvSpPr>
          <p:cNvPr id="95235" name="Rectangle 2"/>
          <p:cNvSpPr>
            <a:spLocks noChangeArrowheads="1" noTextEdit="1"/>
          </p:cNvSpPr>
          <p:nvPr>
            <p:ph type="sldImg"/>
          </p:nvPr>
        </p:nvSpPr>
        <p:spPr>
          <a:solidFill>
            <a:srgbClr val="FFFFFF"/>
          </a:solidFill>
          <a:ln/>
        </p:spPr>
      </p:sp>
      <p:sp>
        <p:nvSpPr>
          <p:cNvPr id="9523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EBF595FE-45E6-427A-BC1E-A425C919AE15}" type="slidenum">
              <a:rPr lang="en-US" sz="1200"/>
              <a:pPr eaLnBrk="1" hangingPunct="1"/>
              <a:t>11</a:t>
            </a:fld>
            <a:endParaRPr lang="en-US" sz="1200"/>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41468E05-3AAC-4575-84FB-9DBC1794AADB}" type="slidenum">
              <a:rPr lang="en-US" sz="1200"/>
              <a:pPr eaLnBrk="1" hangingPunct="1"/>
              <a:t>12</a:t>
            </a:fld>
            <a:endParaRPr lang="en-US" sz="1200"/>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0615DBD5-F0EC-47D7-9361-8EFDE3507328}" type="slidenum">
              <a:rPr lang="en-US" sz="1200"/>
              <a:pPr eaLnBrk="1" hangingPunct="1"/>
              <a:t>13</a:t>
            </a:fld>
            <a:endParaRPr lang="en-US" sz="1200"/>
          </a:p>
        </p:txBody>
      </p:sp>
      <p:sp>
        <p:nvSpPr>
          <p:cNvPr id="105475" name="Rectangle 2"/>
          <p:cNvSpPr>
            <a:spLocks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3CC822A3-EAB1-42CE-B2E4-DE306619D017}" type="slidenum">
              <a:rPr lang="en-US" sz="1200"/>
              <a:pPr eaLnBrk="1" hangingPunct="1"/>
              <a:t>14</a:t>
            </a:fld>
            <a:endParaRPr lang="en-US" sz="1200"/>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C9DFA36A-6328-43BF-BD12-E19C91739F89}" type="slidenum">
              <a:rPr lang="en-US" sz="1200"/>
              <a:pPr eaLnBrk="1" hangingPunct="1"/>
              <a:t>15</a:t>
            </a:fld>
            <a:endParaRPr lang="en-US" sz="1200"/>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22CBCFEB-8D9F-4C31-B60C-F086B95A4DA3}" type="slidenum">
              <a:rPr lang="en-US" sz="1200"/>
              <a:pPr eaLnBrk="1" hangingPunct="1"/>
              <a:t>16</a:t>
            </a:fld>
            <a:endParaRPr lang="en-US" sz="1200"/>
          </a:p>
        </p:txBody>
      </p:sp>
      <p:sp>
        <p:nvSpPr>
          <p:cNvPr id="108547" name="Rectangle 2"/>
          <p:cNvSpPr>
            <a:spLocks noChangeArrowheads="1" noTextEdit="1"/>
          </p:cNvSpPr>
          <p:nvPr>
            <p:ph type="sldImg"/>
          </p:nvPr>
        </p:nvSpPr>
        <p:spPr>
          <a:solidFill>
            <a:srgbClr val="FFFFFF"/>
          </a:solidFill>
          <a:ln/>
        </p:spPr>
      </p:sp>
      <p:sp>
        <p:nvSpPr>
          <p:cNvPr id="10854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F073A965-1C73-4D54-915D-4001E80BC519}" type="slidenum">
              <a:rPr lang="en-US" sz="1200"/>
              <a:pPr eaLnBrk="1" hangingPunct="1"/>
              <a:t>17</a:t>
            </a:fld>
            <a:endParaRPr lang="en-US" sz="1200"/>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5E14061E-0D50-478C-B562-9354F2DB5202}" type="slidenum">
              <a:rPr lang="en-US" sz="1200"/>
              <a:pPr eaLnBrk="1" hangingPunct="1"/>
              <a:t>18</a:t>
            </a:fld>
            <a:endParaRPr lang="en-US" sz="1200"/>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ED3A08C0-ED00-45FD-9CDD-19EA8B161029}" type="slidenum">
              <a:rPr lang="en-US" sz="1200"/>
              <a:pPr eaLnBrk="1" hangingPunct="1"/>
              <a:t>19</a:t>
            </a:fld>
            <a:endParaRPr lang="en-US" sz="1200"/>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AA9DC0D7-AAA9-41CE-91E8-B32072B1D716}" type="slidenum">
              <a:rPr lang="en-US" sz="1200"/>
              <a:pPr eaLnBrk="1" hangingPunct="1"/>
              <a:t>20</a:t>
            </a:fld>
            <a:endParaRPr lang="en-US" sz="1200"/>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50625375-A5F3-4C3D-A94B-DCD2D5537102}" type="slidenum">
              <a:rPr lang="en-US" sz="1200"/>
              <a:pPr eaLnBrk="1" hangingPunct="1"/>
              <a:t>3</a:t>
            </a:fld>
            <a:endParaRPr lang="en-US" sz="1200"/>
          </a:p>
        </p:txBody>
      </p:sp>
      <p:sp>
        <p:nvSpPr>
          <p:cNvPr id="94211" name="Rectangle 2"/>
          <p:cNvSpPr>
            <a:spLocks noChangeArrowheads="1" noTextEdit="1"/>
          </p:cNvSpPr>
          <p:nvPr>
            <p:ph type="sldImg"/>
          </p:nvPr>
        </p:nvSpPr>
        <p:spPr>
          <a:solidFill>
            <a:srgbClr val="FFFFFF"/>
          </a:solidFill>
          <a:ln/>
        </p:spPr>
      </p:sp>
      <p:sp>
        <p:nvSpPr>
          <p:cNvPr id="9421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82FC2CD5-F945-4D8F-92E1-FE7634C7B109}" type="slidenum">
              <a:rPr lang="en-US" sz="1200"/>
              <a:pPr eaLnBrk="1" hangingPunct="1"/>
              <a:t>21</a:t>
            </a:fld>
            <a:endParaRPr lang="en-US" sz="1200"/>
          </a:p>
        </p:txBody>
      </p:sp>
      <p:sp>
        <p:nvSpPr>
          <p:cNvPr id="113667" name="Rectangle 2"/>
          <p:cNvSpPr>
            <a:spLocks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4D0B28F6-4937-435E-9B81-7A223580B864}" type="slidenum">
              <a:rPr lang="en-US" sz="1200"/>
              <a:pPr eaLnBrk="1" hangingPunct="1"/>
              <a:t>22</a:t>
            </a:fld>
            <a:endParaRPr lang="en-US" sz="1200"/>
          </a:p>
        </p:txBody>
      </p:sp>
      <p:sp>
        <p:nvSpPr>
          <p:cNvPr id="114691" name="Rectangle 2"/>
          <p:cNvSpPr>
            <a:spLocks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0E6D222A-44F0-4C7A-AEC2-6EFE708C4E11}" type="slidenum">
              <a:rPr lang="en-US" sz="1200"/>
              <a:pPr eaLnBrk="1" hangingPunct="1"/>
              <a:t>23</a:t>
            </a:fld>
            <a:endParaRPr lang="en-US" sz="1200"/>
          </a:p>
        </p:txBody>
      </p:sp>
      <p:sp>
        <p:nvSpPr>
          <p:cNvPr id="115715" name="Rectangle 2"/>
          <p:cNvSpPr>
            <a:spLocks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B7B9AAAC-310B-4F84-BDE4-5C6B37D22E97}" type="slidenum">
              <a:rPr lang="en-US" sz="1200"/>
              <a:pPr eaLnBrk="1" hangingPunct="1"/>
              <a:t>24</a:t>
            </a:fld>
            <a:endParaRPr lang="en-US" sz="1200"/>
          </a:p>
        </p:txBody>
      </p:sp>
      <p:sp>
        <p:nvSpPr>
          <p:cNvPr id="116739" name="Rectangle 2"/>
          <p:cNvSpPr>
            <a:spLocks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D3BC124D-145F-42FC-982D-574382F17040}" type="slidenum">
              <a:rPr lang="en-US" sz="1200"/>
              <a:pPr eaLnBrk="1" hangingPunct="1"/>
              <a:t>25</a:t>
            </a:fld>
            <a:endParaRPr lang="en-US" sz="1200"/>
          </a:p>
        </p:txBody>
      </p:sp>
      <p:sp>
        <p:nvSpPr>
          <p:cNvPr id="117763" name="Rectangle 2"/>
          <p:cNvSpPr>
            <a:spLocks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52C8FFAB-2913-4F47-BEB0-CA0FC670A2A6}" type="slidenum">
              <a:rPr lang="en-US" sz="1200"/>
              <a:pPr eaLnBrk="1" hangingPunct="1"/>
              <a:t>26</a:t>
            </a:fld>
            <a:endParaRPr lang="en-US" sz="1200"/>
          </a:p>
        </p:txBody>
      </p:sp>
      <p:sp>
        <p:nvSpPr>
          <p:cNvPr id="118787" name="Rectangle 2"/>
          <p:cNvSpPr>
            <a:spLocks noChangeArrowheads="1" noTextEdit="1"/>
          </p:cNvSpPr>
          <p:nvPr>
            <p:ph type="sldImg"/>
          </p:nvPr>
        </p:nvSpPr>
        <p:spPr>
          <a:solidFill>
            <a:srgbClr val="FFFFFF"/>
          </a:solidFill>
          <a:ln/>
        </p:spPr>
      </p:sp>
      <p:sp>
        <p:nvSpPr>
          <p:cNvPr id="11878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B975E458-E346-4416-9DF6-E8D08AF17C97}" type="slidenum">
              <a:rPr lang="en-US" sz="1200"/>
              <a:pPr eaLnBrk="1" hangingPunct="1"/>
              <a:t>27</a:t>
            </a:fld>
            <a:endParaRPr lang="en-US" sz="1200"/>
          </a:p>
        </p:txBody>
      </p:sp>
      <p:sp>
        <p:nvSpPr>
          <p:cNvPr id="119811" name="Rectangle 2"/>
          <p:cNvSpPr>
            <a:spLocks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8C34811E-A303-48F5-A9C5-232EA372CE65}" type="slidenum">
              <a:rPr lang="en-US" sz="1200"/>
              <a:pPr eaLnBrk="1" hangingPunct="1"/>
              <a:t>28</a:t>
            </a:fld>
            <a:endParaRPr lang="en-US" sz="1200"/>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13D9EB58-894A-43F1-8FC9-681159A4154F}" type="slidenum">
              <a:rPr lang="en-US" sz="1200"/>
              <a:pPr eaLnBrk="1" hangingPunct="1"/>
              <a:t>29</a:t>
            </a:fld>
            <a:endParaRPr lang="en-US" sz="1200"/>
          </a:p>
        </p:txBody>
      </p:sp>
      <p:sp>
        <p:nvSpPr>
          <p:cNvPr id="121859" name="Rectangle 2"/>
          <p:cNvSpPr>
            <a:spLocks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622839B5-47C7-4705-9F14-04DFF5E878A7}" type="slidenum">
              <a:rPr lang="en-US" sz="1200"/>
              <a:pPr eaLnBrk="1" hangingPunct="1"/>
              <a:t>30</a:t>
            </a:fld>
            <a:endParaRPr lang="en-US" sz="1200"/>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76762155-8257-454B-82B2-6FF7C9125417}" type="slidenum">
              <a:rPr lang="en-US" sz="1200"/>
              <a:pPr eaLnBrk="1" hangingPunct="1"/>
              <a:t>4</a:t>
            </a:fld>
            <a:endParaRPr lang="en-US" sz="1200"/>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48AC5F8C-0B98-479D-AD66-1142CAB8267A}" type="slidenum">
              <a:rPr lang="en-US" sz="1200"/>
              <a:pPr eaLnBrk="1" hangingPunct="1"/>
              <a:t>31</a:t>
            </a:fld>
            <a:endParaRPr lang="en-US" sz="1200"/>
          </a:p>
        </p:txBody>
      </p:sp>
      <p:sp>
        <p:nvSpPr>
          <p:cNvPr id="123907" name="Rectangle 2"/>
          <p:cNvSpPr>
            <a:spLocks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913479EC-C16D-452B-A8BF-F687902645FE}" type="slidenum">
              <a:rPr lang="en-US" sz="1200"/>
              <a:pPr eaLnBrk="1" hangingPunct="1"/>
              <a:t>32</a:t>
            </a:fld>
            <a:endParaRPr lang="en-US" sz="1200"/>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F32E4490-6DBC-48C2-8928-B867D402E74F}" type="slidenum">
              <a:rPr lang="en-US" sz="1200"/>
              <a:pPr eaLnBrk="1" hangingPunct="1"/>
              <a:t>33</a:t>
            </a:fld>
            <a:endParaRPr lang="en-US" sz="1200"/>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739937B2-E83C-4E01-8B29-5C9510207FA6}" type="slidenum">
              <a:rPr lang="en-US" sz="1200"/>
              <a:pPr eaLnBrk="1" hangingPunct="1"/>
              <a:t>34</a:t>
            </a:fld>
            <a:endParaRPr lang="en-US" sz="1200"/>
          </a:p>
        </p:txBody>
      </p:sp>
      <p:sp>
        <p:nvSpPr>
          <p:cNvPr id="126979" name="Rectangle 2"/>
          <p:cNvSpPr>
            <a:spLocks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5BD2E999-D112-456C-A31E-2E540AF0DD88}" type="slidenum">
              <a:rPr lang="en-US" sz="1200"/>
              <a:pPr eaLnBrk="1" hangingPunct="1"/>
              <a:t>35</a:t>
            </a:fld>
            <a:endParaRPr lang="en-US" sz="1200"/>
          </a:p>
        </p:txBody>
      </p:sp>
      <p:sp>
        <p:nvSpPr>
          <p:cNvPr id="128003" name="Rectangle 2"/>
          <p:cNvSpPr>
            <a:spLocks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8423F4C9-AFEC-49BE-B87E-2E6B05FC54CD}" type="slidenum">
              <a:rPr lang="en-US" sz="1200"/>
              <a:pPr eaLnBrk="1" hangingPunct="1"/>
              <a:t>36</a:t>
            </a:fld>
            <a:endParaRPr lang="en-US" sz="1200"/>
          </a:p>
        </p:txBody>
      </p:sp>
      <p:sp>
        <p:nvSpPr>
          <p:cNvPr id="129027" name="Rectangle 2"/>
          <p:cNvSpPr>
            <a:spLocks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8F0640B8-00F0-4CEA-A9F7-650CBDB27134}" type="slidenum">
              <a:rPr lang="en-US" sz="1200"/>
              <a:pPr eaLnBrk="1" hangingPunct="1"/>
              <a:t>37</a:t>
            </a:fld>
            <a:endParaRPr lang="en-US" sz="1200"/>
          </a:p>
        </p:txBody>
      </p:sp>
      <p:sp>
        <p:nvSpPr>
          <p:cNvPr id="130051" name="Rectangle 2"/>
          <p:cNvSpPr>
            <a:spLocks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C2F23BC7-8013-419E-932D-3B0CE1F86832}" type="slidenum">
              <a:rPr lang="en-US" sz="1200"/>
              <a:pPr eaLnBrk="1" hangingPunct="1"/>
              <a:t>38</a:t>
            </a:fld>
            <a:endParaRPr lang="en-US" sz="1200"/>
          </a:p>
        </p:txBody>
      </p:sp>
      <p:sp>
        <p:nvSpPr>
          <p:cNvPr id="131075" name="Rectangle 2"/>
          <p:cNvSpPr>
            <a:spLocks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7A98A12B-20D1-4465-BC49-1DA77168D7E0}" type="slidenum">
              <a:rPr lang="en-US" sz="1200"/>
              <a:pPr eaLnBrk="1" hangingPunct="1"/>
              <a:t>39</a:t>
            </a:fld>
            <a:endParaRPr lang="en-US" sz="1200"/>
          </a:p>
        </p:txBody>
      </p:sp>
      <p:sp>
        <p:nvSpPr>
          <p:cNvPr id="132099" name="Rectangle 2"/>
          <p:cNvSpPr>
            <a:spLocks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B1DE475C-1DA3-4E27-BB16-129CA9BF9FB2}" type="slidenum">
              <a:rPr lang="en-US" sz="1200"/>
              <a:pPr eaLnBrk="1" hangingPunct="1"/>
              <a:t>40</a:t>
            </a:fld>
            <a:endParaRPr lang="en-US" sz="1200"/>
          </a:p>
        </p:txBody>
      </p:sp>
      <p:sp>
        <p:nvSpPr>
          <p:cNvPr id="133123" name="Rectangle 2"/>
          <p:cNvSpPr>
            <a:spLocks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13CD479A-B80E-4960-9302-4E0A98531A56}" type="slidenum">
              <a:rPr lang="en-US" sz="1200"/>
              <a:pPr eaLnBrk="1" hangingPunct="1"/>
              <a:t>5</a:t>
            </a:fld>
            <a:endParaRPr lang="en-US" sz="1200"/>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6AB2BD0F-7DC8-4072-AEE7-D00F7B1C04FF}" type="slidenum">
              <a:rPr lang="en-US" sz="1200"/>
              <a:pPr eaLnBrk="1" hangingPunct="1"/>
              <a:t>44</a:t>
            </a:fld>
            <a:endParaRPr lang="en-US" sz="1200"/>
          </a:p>
        </p:txBody>
      </p:sp>
      <p:sp>
        <p:nvSpPr>
          <p:cNvPr id="134147" name="Rectangle 2"/>
          <p:cNvSpPr>
            <a:spLocks noChangeArrowheads="1" noTextEdit="1"/>
          </p:cNvSpPr>
          <p:nvPr>
            <p:ph type="sldImg"/>
          </p:nvPr>
        </p:nvSpPr>
        <p:spPr>
          <a:solidFill>
            <a:srgbClr val="FFFFFF"/>
          </a:solidFill>
          <a:ln/>
        </p:spPr>
      </p:sp>
      <p:sp>
        <p:nvSpPr>
          <p:cNvPr id="13414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53CFD6E1-DB7C-4E61-850B-240EE462F3A4}" type="slidenum">
              <a:rPr lang="en-US" sz="1200"/>
              <a:pPr eaLnBrk="1" hangingPunct="1"/>
              <a:t>45</a:t>
            </a:fld>
            <a:endParaRPr lang="en-US" sz="1200"/>
          </a:p>
        </p:txBody>
      </p:sp>
      <p:sp>
        <p:nvSpPr>
          <p:cNvPr id="135171" name="Rectangle 2"/>
          <p:cNvSpPr>
            <a:spLocks noChangeArrowheads="1" noTextEdit="1"/>
          </p:cNvSpPr>
          <p:nvPr>
            <p:ph type="sldImg"/>
          </p:nvPr>
        </p:nvSpPr>
        <p:spPr>
          <a:solidFill>
            <a:srgbClr val="FFFFFF"/>
          </a:solidFill>
          <a:ln/>
        </p:spPr>
      </p:sp>
      <p:sp>
        <p:nvSpPr>
          <p:cNvPr id="13517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8556F3FA-E13A-4ED5-A1D5-2704F9DE5C45}" type="slidenum">
              <a:rPr lang="en-US" sz="1200"/>
              <a:pPr eaLnBrk="1" hangingPunct="1"/>
              <a:t>46</a:t>
            </a:fld>
            <a:endParaRPr lang="en-US" sz="1200"/>
          </a:p>
        </p:txBody>
      </p:sp>
      <p:sp>
        <p:nvSpPr>
          <p:cNvPr id="136195" name="Rectangle 2"/>
          <p:cNvSpPr>
            <a:spLocks noChangeArrowheads="1" noTextEdit="1"/>
          </p:cNvSpPr>
          <p:nvPr>
            <p:ph type="sldImg"/>
          </p:nvPr>
        </p:nvSpPr>
        <p:spPr>
          <a:solidFill>
            <a:srgbClr val="FFFFFF"/>
          </a:solidFill>
          <a:ln/>
        </p:spPr>
      </p:sp>
      <p:sp>
        <p:nvSpPr>
          <p:cNvPr id="1361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1D17D410-EC52-4897-B374-62208BFC7584}" type="slidenum">
              <a:rPr lang="en-US" sz="1200"/>
              <a:pPr eaLnBrk="1" hangingPunct="1"/>
              <a:t>47</a:t>
            </a:fld>
            <a:endParaRPr lang="en-US" sz="1200"/>
          </a:p>
        </p:txBody>
      </p:sp>
      <p:sp>
        <p:nvSpPr>
          <p:cNvPr id="137219" name="Rectangle 2"/>
          <p:cNvSpPr>
            <a:spLocks noChangeArrowheads="1" noTextEdit="1"/>
          </p:cNvSpPr>
          <p:nvPr>
            <p:ph type="sldImg"/>
          </p:nvPr>
        </p:nvSpPr>
        <p:spPr>
          <a:solidFill>
            <a:srgbClr val="FFFFFF"/>
          </a:solidFill>
          <a:ln/>
        </p:spPr>
      </p:sp>
      <p:sp>
        <p:nvSpPr>
          <p:cNvPr id="13722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BFA7B4E4-C783-4217-8A82-AC12DFA7928F}" type="slidenum">
              <a:rPr lang="en-US" sz="1200"/>
              <a:pPr eaLnBrk="1" hangingPunct="1"/>
              <a:t>48</a:t>
            </a:fld>
            <a:endParaRPr lang="en-US" sz="1200"/>
          </a:p>
        </p:txBody>
      </p:sp>
      <p:sp>
        <p:nvSpPr>
          <p:cNvPr id="138243" name="Rectangle 2"/>
          <p:cNvSpPr>
            <a:spLocks noChangeArrowheads="1" noTextEdit="1"/>
          </p:cNvSpPr>
          <p:nvPr>
            <p:ph type="sldImg"/>
          </p:nvPr>
        </p:nvSpPr>
        <p:spPr>
          <a:solidFill>
            <a:srgbClr val="FFFFFF"/>
          </a:solidFill>
          <a:ln/>
        </p:spPr>
      </p:sp>
      <p:sp>
        <p:nvSpPr>
          <p:cNvPr id="13824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3E810EAA-E206-4AAC-AAE5-757BA5FA24AD}" type="slidenum">
              <a:rPr lang="en-US" sz="1200"/>
              <a:pPr eaLnBrk="1" hangingPunct="1"/>
              <a:t>49</a:t>
            </a:fld>
            <a:endParaRPr lang="en-US" sz="1200"/>
          </a:p>
        </p:txBody>
      </p:sp>
      <p:sp>
        <p:nvSpPr>
          <p:cNvPr id="139267" name="Rectangle 2"/>
          <p:cNvSpPr>
            <a:spLocks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FB3CA0E8-CA07-4F22-8EA6-675C56A3A212}" type="slidenum">
              <a:rPr lang="en-US" sz="1200"/>
              <a:pPr eaLnBrk="1" hangingPunct="1"/>
              <a:t>50</a:t>
            </a:fld>
            <a:endParaRPr lang="en-US" sz="1200"/>
          </a:p>
        </p:txBody>
      </p:sp>
      <p:sp>
        <p:nvSpPr>
          <p:cNvPr id="140291" name="Rectangle 2"/>
          <p:cNvSpPr>
            <a:spLocks noChangeArrowheads="1" noTextEdit="1"/>
          </p:cNvSpPr>
          <p:nvPr>
            <p:ph type="sldImg"/>
          </p:nvPr>
        </p:nvSpPr>
        <p:spPr>
          <a:solidFill>
            <a:srgbClr val="FFFFFF"/>
          </a:solidFill>
          <a:ln/>
        </p:spPr>
      </p:sp>
      <p:sp>
        <p:nvSpPr>
          <p:cNvPr id="14029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E142B34D-0808-4CD1-9FE1-390DD5B3F1D8}" type="slidenum">
              <a:rPr lang="en-US" sz="1200"/>
              <a:pPr eaLnBrk="1" hangingPunct="1"/>
              <a:t>51</a:t>
            </a:fld>
            <a:endParaRPr lang="en-US" sz="1200"/>
          </a:p>
        </p:txBody>
      </p:sp>
      <p:sp>
        <p:nvSpPr>
          <p:cNvPr id="141315" name="Rectangle 2"/>
          <p:cNvSpPr>
            <a:spLocks noChangeArrowheads="1" noTextEdit="1"/>
          </p:cNvSpPr>
          <p:nvPr>
            <p:ph type="sldImg"/>
          </p:nvPr>
        </p:nvSpPr>
        <p:spPr>
          <a:solidFill>
            <a:srgbClr val="FFFFFF"/>
          </a:solidFill>
          <a:ln/>
        </p:spPr>
      </p:sp>
      <p:sp>
        <p:nvSpPr>
          <p:cNvPr id="14131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6F737F56-6E4D-41E2-95F2-D233FE35BB79}" type="slidenum">
              <a:rPr lang="en-US" sz="1200"/>
              <a:pPr eaLnBrk="1" hangingPunct="1"/>
              <a:t>52</a:t>
            </a:fld>
            <a:endParaRPr lang="en-US" sz="1200"/>
          </a:p>
        </p:txBody>
      </p:sp>
      <p:sp>
        <p:nvSpPr>
          <p:cNvPr id="142339" name="Rectangle 2"/>
          <p:cNvSpPr>
            <a:spLocks noChangeArrowheads="1" noTextEdit="1"/>
          </p:cNvSpPr>
          <p:nvPr>
            <p:ph type="sldImg"/>
          </p:nvPr>
        </p:nvSpPr>
        <p:spPr>
          <a:solidFill>
            <a:srgbClr val="FFFFFF"/>
          </a:solidFill>
          <a:ln/>
        </p:spPr>
      </p:sp>
      <p:sp>
        <p:nvSpPr>
          <p:cNvPr id="14234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0C4A1A19-A6DA-426E-A683-6269CA69ECD4}" type="slidenum">
              <a:rPr lang="en-US" sz="1200"/>
              <a:pPr eaLnBrk="1" hangingPunct="1"/>
              <a:t>6</a:t>
            </a:fld>
            <a:endParaRPr lang="en-US" sz="1200"/>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2ABF5BA8-FA5B-43C6-AF62-6315CAAEA72C}" type="slidenum">
              <a:rPr lang="en-US" sz="1200"/>
              <a:pPr eaLnBrk="1" hangingPunct="1"/>
              <a:t>7</a:t>
            </a:fld>
            <a:endParaRPr lang="en-US" sz="1200"/>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C6574A49-49EE-44BD-87C6-EBDA22D61C30}" type="slidenum">
              <a:rPr lang="en-US" sz="1200"/>
              <a:pPr eaLnBrk="1" hangingPunct="1"/>
              <a:t>8</a:t>
            </a:fld>
            <a:endParaRPr lang="en-US" sz="1200"/>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DA3092DD-909D-4E4F-9CB0-60174C66086D}" type="slidenum">
              <a:rPr lang="en-US" sz="1200"/>
              <a:pPr eaLnBrk="1" hangingPunct="1"/>
              <a:t>9</a:t>
            </a:fld>
            <a:endParaRPr lang="en-US" sz="1200"/>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fld id="{651D5E19-8E7B-40C4-B0F2-E0661506C09D}" type="slidenum">
              <a:rPr lang="en-US" sz="1200"/>
              <a:pPr eaLnBrk="1" hangingPunct="1"/>
              <a:t>10</a:t>
            </a:fld>
            <a:endParaRPr lang="en-US" sz="1200"/>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862F03-E3B0-481C-9E94-882961300FB4}" type="slidenum">
              <a:rPr lang="en-US"/>
              <a:pPr>
                <a:defRPr/>
              </a:pPr>
              <a:t>‹#›</a:t>
            </a:fld>
            <a:endParaRPr lang="en-US"/>
          </a:p>
        </p:txBody>
      </p:sp>
    </p:spTree>
    <p:extLst>
      <p:ext uri="{BB962C8B-B14F-4D97-AF65-F5344CB8AC3E}">
        <p14:creationId xmlns:p14="http://schemas.microsoft.com/office/powerpoint/2010/main" val="14101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46B751-2925-4BA5-8E92-077E54DE0369}" type="slidenum">
              <a:rPr lang="en-US"/>
              <a:pPr>
                <a:defRPr/>
              </a:pPr>
              <a:t>‹#›</a:t>
            </a:fld>
            <a:endParaRPr lang="en-US"/>
          </a:p>
        </p:txBody>
      </p:sp>
    </p:spTree>
    <p:extLst>
      <p:ext uri="{BB962C8B-B14F-4D97-AF65-F5344CB8AC3E}">
        <p14:creationId xmlns:p14="http://schemas.microsoft.com/office/powerpoint/2010/main" val="115849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1EB201-9C8F-4B6C-92FB-922D624182F0}" type="slidenum">
              <a:rPr lang="en-US"/>
              <a:pPr>
                <a:defRPr/>
              </a:pPr>
              <a:t>‹#›</a:t>
            </a:fld>
            <a:endParaRPr lang="en-US"/>
          </a:p>
        </p:txBody>
      </p:sp>
    </p:spTree>
    <p:extLst>
      <p:ext uri="{BB962C8B-B14F-4D97-AF65-F5344CB8AC3E}">
        <p14:creationId xmlns:p14="http://schemas.microsoft.com/office/powerpoint/2010/main" val="1151471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3D48DF-FD13-49C4-ACC4-014932B54216}" type="slidenum">
              <a:rPr lang="en-US"/>
              <a:pPr>
                <a:defRPr/>
              </a:pPr>
              <a:t>‹#›</a:t>
            </a:fld>
            <a:endParaRPr lang="en-US"/>
          </a:p>
        </p:txBody>
      </p:sp>
    </p:spTree>
    <p:extLst>
      <p:ext uri="{BB962C8B-B14F-4D97-AF65-F5344CB8AC3E}">
        <p14:creationId xmlns:p14="http://schemas.microsoft.com/office/powerpoint/2010/main" val="314092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9DFFB6-3262-47DB-AB32-6347C7233440}" type="slidenum">
              <a:rPr lang="en-US"/>
              <a:pPr>
                <a:defRPr/>
              </a:pPr>
              <a:t>‹#›</a:t>
            </a:fld>
            <a:endParaRPr lang="en-US"/>
          </a:p>
        </p:txBody>
      </p:sp>
    </p:spTree>
    <p:extLst>
      <p:ext uri="{BB962C8B-B14F-4D97-AF65-F5344CB8AC3E}">
        <p14:creationId xmlns:p14="http://schemas.microsoft.com/office/powerpoint/2010/main" val="138173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733E18-D41E-47D9-95CE-F00231BECB0B}" type="slidenum">
              <a:rPr lang="en-US"/>
              <a:pPr>
                <a:defRPr/>
              </a:pPr>
              <a:t>‹#›</a:t>
            </a:fld>
            <a:endParaRPr lang="en-US"/>
          </a:p>
        </p:txBody>
      </p:sp>
    </p:spTree>
    <p:extLst>
      <p:ext uri="{BB962C8B-B14F-4D97-AF65-F5344CB8AC3E}">
        <p14:creationId xmlns:p14="http://schemas.microsoft.com/office/powerpoint/2010/main" val="327900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25B276-7DDD-4DE0-A093-B896942BAEB2}" type="slidenum">
              <a:rPr lang="en-US"/>
              <a:pPr>
                <a:defRPr/>
              </a:pPr>
              <a:t>‹#›</a:t>
            </a:fld>
            <a:endParaRPr lang="en-US"/>
          </a:p>
        </p:txBody>
      </p:sp>
    </p:spTree>
    <p:extLst>
      <p:ext uri="{BB962C8B-B14F-4D97-AF65-F5344CB8AC3E}">
        <p14:creationId xmlns:p14="http://schemas.microsoft.com/office/powerpoint/2010/main" val="189185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C4A255-BDF8-4495-911A-07BDCD562729}" type="slidenum">
              <a:rPr lang="en-US"/>
              <a:pPr>
                <a:defRPr/>
              </a:pPr>
              <a:t>‹#›</a:t>
            </a:fld>
            <a:endParaRPr lang="en-US"/>
          </a:p>
        </p:txBody>
      </p:sp>
    </p:spTree>
    <p:extLst>
      <p:ext uri="{BB962C8B-B14F-4D97-AF65-F5344CB8AC3E}">
        <p14:creationId xmlns:p14="http://schemas.microsoft.com/office/powerpoint/2010/main" val="232178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08B7BD-DF66-4637-8EB9-0A3D7A0461D2}" type="slidenum">
              <a:rPr lang="en-US"/>
              <a:pPr>
                <a:defRPr/>
              </a:pPr>
              <a:t>‹#›</a:t>
            </a:fld>
            <a:endParaRPr lang="en-US"/>
          </a:p>
        </p:txBody>
      </p:sp>
    </p:spTree>
    <p:extLst>
      <p:ext uri="{BB962C8B-B14F-4D97-AF65-F5344CB8AC3E}">
        <p14:creationId xmlns:p14="http://schemas.microsoft.com/office/powerpoint/2010/main" val="181320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565632-5D2E-4F24-89A4-5A436AD7104D}" type="slidenum">
              <a:rPr lang="en-US"/>
              <a:pPr>
                <a:defRPr/>
              </a:pPr>
              <a:t>‹#›</a:t>
            </a:fld>
            <a:endParaRPr lang="en-US"/>
          </a:p>
        </p:txBody>
      </p:sp>
    </p:spTree>
    <p:extLst>
      <p:ext uri="{BB962C8B-B14F-4D97-AF65-F5344CB8AC3E}">
        <p14:creationId xmlns:p14="http://schemas.microsoft.com/office/powerpoint/2010/main" val="289257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8ADD82-E444-49F2-AFF5-FDB3A3383FCE}" type="slidenum">
              <a:rPr lang="en-US"/>
              <a:pPr>
                <a:defRPr/>
              </a:pPr>
              <a:t>‹#›</a:t>
            </a:fld>
            <a:endParaRPr lang="en-US"/>
          </a:p>
        </p:txBody>
      </p:sp>
    </p:spTree>
    <p:extLst>
      <p:ext uri="{BB962C8B-B14F-4D97-AF65-F5344CB8AC3E}">
        <p14:creationId xmlns:p14="http://schemas.microsoft.com/office/powerpoint/2010/main" val="225014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B7FBB1-05DE-421A-B223-585A7B56FFAD}" type="slidenum">
              <a:rPr lang="en-US"/>
              <a:pPr>
                <a:defRPr/>
              </a:pPr>
              <a:t>‹#›</a:t>
            </a:fld>
            <a:endParaRPr lang="en-US"/>
          </a:p>
        </p:txBody>
      </p:sp>
    </p:spTree>
    <p:extLst>
      <p:ext uri="{BB962C8B-B14F-4D97-AF65-F5344CB8AC3E}">
        <p14:creationId xmlns:p14="http://schemas.microsoft.com/office/powerpoint/2010/main" val="2066832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891292-0472-4F63-AC69-FB4095401728}" type="slidenum">
              <a:rPr lang="en-US"/>
              <a:pPr>
                <a:defRPr/>
              </a:pPr>
              <a:t>‹#›</a:t>
            </a:fld>
            <a:endParaRPr lang="en-US"/>
          </a:p>
        </p:txBody>
      </p:sp>
    </p:spTree>
    <p:extLst>
      <p:ext uri="{BB962C8B-B14F-4D97-AF65-F5344CB8AC3E}">
        <p14:creationId xmlns:p14="http://schemas.microsoft.com/office/powerpoint/2010/main" val="11831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2638CB3-85C1-4CA0-BFAD-19CD5E27D7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3.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 Id="rId9" Type="http://schemas.openxmlformats.org/officeDocument/2006/relationships/image" Target="../media/image9.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4.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 Id="rId9"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4.bin"/><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5.wmf"/><Relationship Id="rId4" Type="http://schemas.openxmlformats.org/officeDocument/2006/relationships/oleObject" Target="../embeddings/oleObject2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2.bin"/><Relationship Id="rId18" Type="http://schemas.openxmlformats.org/officeDocument/2006/relationships/image" Target="../media/image38.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5.wmf"/><Relationship Id="rId17" Type="http://schemas.openxmlformats.org/officeDocument/2006/relationships/oleObject" Target="../embeddings/oleObject34.bin"/><Relationship Id="rId2" Type="http://schemas.openxmlformats.org/officeDocument/2006/relationships/slideLayout" Target="../slideLayouts/slideLayout7.xml"/><Relationship Id="rId16" Type="http://schemas.openxmlformats.org/officeDocument/2006/relationships/image" Target="../media/image37.wmf"/><Relationship Id="rId1" Type="http://schemas.openxmlformats.org/officeDocument/2006/relationships/vmlDrawing" Target="../drawings/vmlDrawing13.vml"/><Relationship Id="rId6" Type="http://schemas.openxmlformats.org/officeDocument/2006/relationships/image" Target="../media/image32.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4.wmf"/><Relationship Id="rId4" Type="http://schemas.openxmlformats.org/officeDocument/2006/relationships/image" Target="../media/image31.png"/><Relationship Id="rId9" Type="http://schemas.openxmlformats.org/officeDocument/2006/relationships/oleObject" Target="../embeddings/oleObject30.bin"/><Relationship Id="rId14" Type="http://schemas.openxmlformats.org/officeDocument/2006/relationships/image" Target="../media/image36.wmf"/></Relationships>
</file>

<file path=ppt/slides/_rels/slide43.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0.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41.wmf"/><Relationship Id="rId4" Type="http://schemas.openxmlformats.org/officeDocument/2006/relationships/image" Target="../media/image39.wmf"/><Relationship Id="rId9" Type="http://schemas.openxmlformats.org/officeDocument/2006/relationships/oleObject" Target="../embeddings/oleObject38.bin"/><Relationship Id="rId14" Type="http://schemas.openxmlformats.org/officeDocument/2006/relationships/image" Target="../media/image43.wmf"/></Relationships>
</file>

<file path=ppt/slides/_rels/slide4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48.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2.bin"/><Relationship Id="rId5" Type="http://schemas.openxmlformats.org/officeDocument/2006/relationships/image" Target="../media/image50.wmf"/><Relationship Id="rId4" Type="http://schemas.openxmlformats.org/officeDocument/2006/relationships/oleObject" Target="../embeddings/oleObject41.bin"/><Relationship Id="rId9" Type="http://schemas.openxmlformats.org/officeDocument/2006/relationships/image" Target="../media/image52.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Physics</a:t>
            </a:r>
            <a:endParaRPr lang="en-US" dirty="0"/>
          </a:p>
        </p:txBody>
      </p:sp>
      <p:sp>
        <p:nvSpPr>
          <p:cNvPr id="3" name="Subtitle 2"/>
          <p:cNvSpPr>
            <a:spLocks noGrp="1"/>
          </p:cNvSpPr>
          <p:nvPr>
            <p:ph type="subTitle" idx="1"/>
          </p:nvPr>
        </p:nvSpPr>
        <p:spPr>
          <a:xfrm>
            <a:off x="1104900" y="3886200"/>
            <a:ext cx="6934200" cy="1752600"/>
          </a:xfrm>
        </p:spPr>
        <p:txBody>
          <a:bodyPr/>
          <a:lstStyle/>
          <a:p>
            <a:r>
              <a:rPr lang="en-US" dirty="0" smtClean="0"/>
              <a:t>El Paso Independent School District</a:t>
            </a:r>
            <a:endParaRPr lang="en-US" dirty="0"/>
          </a:p>
        </p:txBody>
      </p:sp>
    </p:spTree>
    <p:extLst>
      <p:ext uri="{BB962C8B-B14F-4D97-AF65-F5344CB8AC3E}">
        <p14:creationId xmlns:p14="http://schemas.microsoft.com/office/powerpoint/2010/main" val="1858988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0" y="-387350"/>
            <a:ext cx="914400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USE 01 PHYSICS SKILLS W.S. – SCI NOTATION</a:t>
            </a:r>
            <a:endParaRPr lang="en-US" b="1">
              <a:cs typeface="Arial" charset="0"/>
            </a:endParaRPr>
          </a:p>
          <a:p>
            <a:pPr eaLnBrk="0" hangingPunct="0"/>
            <a:r>
              <a:rPr lang="en-US" b="1">
                <a:cs typeface="Arial" charset="0"/>
              </a:rPr>
              <a:t>Solve the following and put your answer in scientific notation:</a:t>
            </a:r>
            <a:endParaRPr lang="en-US" sz="1200">
              <a:latin typeface="Arial Unicode MS" pitchFamily="34" charset="-128"/>
              <a:ea typeface="Arial Unicode MS" pitchFamily="34" charset="-128"/>
              <a:cs typeface="Arial Unicode MS" pitchFamily="34" charset="-128"/>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9.</a:t>
            </a:r>
            <a:r>
              <a:rPr lang="en-US" b="1">
                <a:cs typeface="Arial" charset="0"/>
              </a:rPr>
              <a:t>               =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10.</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11.</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12.</a:t>
            </a:r>
            <a:r>
              <a:rPr lang="en-US" b="1">
                <a:cs typeface="Arial" charset="0"/>
              </a:rPr>
              <a:t> (2.67x10</a:t>
            </a:r>
            <a:r>
              <a:rPr lang="en-US" b="1" baseline="30000">
                <a:cs typeface="Arial" charset="0"/>
              </a:rPr>
              <a:t>-3</a:t>
            </a:r>
            <a:r>
              <a:rPr lang="en-US" b="1">
                <a:cs typeface="Arial" charset="0"/>
              </a:rPr>
              <a:t>) - (9.5 x10</a:t>
            </a:r>
            <a:r>
              <a:rPr lang="en-US" b="1" baseline="30000">
                <a:cs typeface="Arial" charset="0"/>
              </a:rPr>
              <a:t>-4</a:t>
            </a:r>
            <a:r>
              <a:rPr lang="en-US" b="1">
                <a:cs typeface="Arial" charset="0"/>
              </a:rPr>
              <a:t>) =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p:txBody>
      </p:sp>
      <p:graphicFrame>
        <p:nvGraphicFramePr>
          <p:cNvPr id="2050" name="Object 4"/>
          <p:cNvGraphicFramePr>
            <a:graphicFrameLocks noChangeAspect="1"/>
          </p:cNvGraphicFramePr>
          <p:nvPr/>
        </p:nvGraphicFramePr>
        <p:xfrm>
          <a:off x="533400" y="1219200"/>
          <a:ext cx="1143000" cy="798513"/>
        </p:xfrm>
        <a:graphic>
          <a:graphicData uri="http://schemas.openxmlformats.org/presentationml/2006/ole">
            <mc:AlternateContent xmlns:mc="http://schemas.openxmlformats.org/markup-compatibility/2006">
              <mc:Choice xmlns:v="urn:schemas-microsoft-com:vml" Requires="v">
                <p:oleObj spid="_x0000_s2060" r:id="rId4" imgW="596900" imgH="419100" progId="Equation.DSMT4">
                  <p:embed/>
                </p:oleObj>
              </mc:Choice>
              <mc:Fallback>
                <p:oleObj r:id="rId4" imgW="596900" imgH="4191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19200"/>
                        <a:ext cx="1143000"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533400" y="2362200"/>
          <a:ext cx="1295400" cy="933450"/>
        </p:xfrm>
        <a:graphic>
          <a:graphicData uri="http://schemas.openxmlformats.org/presentationml/2006/ole">
            <mc:AlternateContent xmlns:mc="http://schemas.openxmlformats.org/markup-compatibility/2006">
              <mc:Choice xmlns:v="urn:schemas-microsoft-com:vml" Requires="v">
                <p:oleObj spid="_x0000_s2061" r:id="rId6" imgW="583947" imgH="418918" progId="Equation.DSMT4">
                  <p:embed/>
                </p:oleObj>
              </mc:Choice>
              <mc:Fallback>
                <p:oleObj r:id="rId6" imgW="583947" imgH="418918"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2362200"/>
                        <a:ext cx="1295400"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2"/>
          <p:cNvGraphicFramePr>
            <a:graphicFrameLocks noChangeAspect="1"/>
          </p:cNvGraphicFramePr>
          <p:nvPr/>
        </p:nvGraphicFramePr>
        <p:xfrm>
          <a:off x="609600" y="3581400"/>
          <a:ext cx="1066800" cy="823913"/>
        </p:xfrm>
        <a:graphic>
          <a:graphicData uri="http://schemas.openxmlformats.org/presentationml/2006/ole">
            <mc:AlternateContent xmlns:mc="http://schemas.openxmlformats.org/markup-compatibility/2006">
              <mc:Choice xmlns:v="urn:schemas-microsoft-com:vml" Requires="v">
                <p:oleObj spid="_x0000_s2062" r:id="rId8" imgW="545863" imgH="418918" progId="Equation.DSMT4">
                  <p:embed/>
                </p:oleObj>
              </mc:Choice>
              <mc:Fallback>
                <p:oleObj r:id="rId8" imgW="545863" imgH="418918"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3581400"/>
                        <a:ext cx="1066800" cy="823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533400"/>
            <a:ext cx="91440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13.</a:t>
            </a:r>
            <a:r>
              <a:rPr lang="en-US" b="1">
                <a:cs typeface="Arial" charset="0"/>
              </a:rPr>
              <a:t> (1.56 x10</a:t>
            </a:r>
            <a:r>
              <a:rPr lang="en-US" b="1" baseline="30000">
                <a:cs typeface="Arial" charset="0"/>
              </a:rPr>
              <a:t>-7</a:t>
            </a:r>
            <a:r>
              <a:rPr lang="en-US" b="1">
                <a:cs typeface="Arial" charset="0"/>
              </a:rPr>
              <a:t>) + (2.43 x10</a:t>
            </a:r>
            <a:r>
              <a:rPr lang="en-US" b="1" baseline="30000">
                <a:cs typeface="Arial" charset="0"/>
              </a:rPr>
              <a:t>-8</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14.</a:t>
            </a:r>
            <a:r>
              <a:rPr lang="en-US" b="1">
                <a:cs typeface="Arial" charset="0"/>
              </a:rPr>
              <a:t> (2.5 x10</a:t>
            </a:r>
            <a:r>
              <a:rPr lang="en-US" b="1" baseline="30000">
                <a:cs typeface="Arial" charset="0"/>
              </a:rPr>
              <a:t>-6</a:t>
            </a:r>
            <a:r>
              <a:rPr lang="en-US" b="1">
                <a:cs typeface="Arial" charset="0"/>
              </a:rPr>
              <a:t>) x (3.0 x10</a:t>
            </a:r>
            <a:r>
              <a:rPr lang="en-US" b="1" baseline="30000">
                <a:cs typeface="Arial" charset="0"/>
              </a:rPr>
              <a:t>-7</a:t>
            </a:r>
            <a:r>
              <a:rPr lang="en-US" b="1">
                <a:cs typeface="Arial" charset="0"/>
              </a:rPr>
              <a:t>) =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15.</a:t>
            </a:r>
            <a:r>
              <a:rPr lang="en-US" b="1">
                <a:cs typeface="Arial" charset="0"/>
              </a:rPr>
              <a:t> (1.2 x10</a:t>
            </a:r>
            <a:r>
              <a:rPr lang="en-US" b="1" baseline="30000">
                <a:cs typeface="Arial" charset="0"/>
              </a:rPr>
              <a:t>-9</a:t>
            </a:r>
            <a:r>
              <a:rPr lang="en-US" b="1">
                <a:cs typeface="Arial" charset="0"/>
              </a:rPr>
              <a:t>) x (1.2 x10</a:t>
            </a:r>
            <a:r>
              <a:rPr lang="en-US" b="1" baseline="30000">
                <a:cs typeface="Arial" charset="0"/>
              </a:rPr>
              <a:t>7</a:t>
            </a:r>
            <a:r>
              <a:rPr lang="en-US" b="1">
                <a:cs typeface="Arial" charset="0"/>
              </a:rPr>
              <a:t>) =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Times New Roman" pitchFamily="18" charset="0"/>
            </a:endParaRPr>
          </a:p>
          <a:p>
            <a:pPr eaLnBrk="0" hangingPunct="0"/>
            <a:r>
              <a:rPr lang="en-US" b="1">
                <a:solidFill>
                  <a:srgbClr val="FF0000"/>
                </a:solidFill>
                <a:cs typeface="Times New Roman" pitchFamily="18" charset="0"/>
              </a:rPr>
              <a:t>16.</a:t>
            </a:r>
            <a:r>
              <a:rPr lang="en-US" b="1">
                <a:cs typeface="Times New Roman" pitchFamily="18" charset="0"/>
              </a:rPr>
              <a:t> (2.3 x10</a:t>
            </a:r>
            <a:r>
              <a:rPr lang="en-US" b="1" baseline="30000">
                <a:cs typeface="Times New Roman" pitchFamily="18" charset="0"/>
              </a:rPr>
              <a:t>4</a:t>
            </a:r>
            <a:r>
              <a:rPr lang="en-US" b="1">
                <a:cs typeface="Times New Roman" pitchFamily="18" charset="0"/>
              </a:rPr>
              <a:t>) + (2.0 x10</a:t>
            </a:r>
            <a:r>
              <a:rPr lang="en-US" b="1" baseline="30000">
                <a:cs typeface="Times New Roman" pitchFamily="18" charset="0"/>
              </a:rPr>
              <a:t>-3</a:t>
            </a:r>
            <a:r>
              <a:rPr lang="en-US" b="1">
                <a:cs typeface="Times New Roman" pitchFamily="18" charset="0"/>
              </a:rPr>
              <a:t>) = </a:t>
            </a:r>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0" y="304800"/>
            <a:ext cx="9144000"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800000"/>
                </a:solidFill>
                <a:cs typeface="Arial" charset="0"/>
              </a:rPr>
              <a:t>ORDER OF OPERATIONS</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003300"/>
                </a:solidFill>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003300"/>
                </a:solidFill>
                <a:cs typeface="Arial" charset="0"/>
              </a:rPr>
              <a:t>Equations are used throughout the study of physics. These equations consist of operations such as addition, subtraction, multiplication, division, and trigonometric functions. When solving equations, it is important to follow an </a:t>
            </a:r>
            <a:r>
              <a:rPr lang="en-US" b="1">
                <a:solidFill>
                  <a:srgbClr val="800000"/>
                </a:solidFill>
                <a:cs typeface="Arial" charset="0"/>
              </a:rPr>
              <a:t>order</a:t>
            </a:r>
            <a:r>
              <a:rPr lang="en-US" b="1">
                <a:solidFill>
                  <a:srgbClr val="003300"/>
                </a:solidFill>
                <a:cs typeface="Arial" charset="0"/>
              </a:rPr>
              <a:t> in which the </a:t>
            </a:r>
            <a:r>
              <a:rPr lang="en-US" b="1">
                <a:solidFill>
                  <a:srgbClr val="800000"/>
                </a:solidFill>
                <a:cs typeface="Arial" charset="0"/>
              </a:rPr>
              <a:t>operations</a:t>
            </a:r>
            <a:r>
              <a:rPr lang="en-US" b="1">
                <a:solidFill>
                  <a:srgbClr val="003300"/>
                </a:solidFill>
                <a:cs typeface="Arial" charset="0"/>
              </a:rPr>
              <a:t> are performed.</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003300"/>
              </a:solidFill>
              <a:cs typeface="Times New Roman" pitchFamily="18" charset="0"/>
            </a:endParaRPr>
          </a:p>
          <a:p>
            <a:pPr eaLnBrk="0" hangingPunct="0"/>
            <a:r>
              <a:rPr lang="en-US" b="1">
                <a:solidFill>
                  <a:srgbClr val="003300"/>
                </a:solidFill>
                <a:cs typeface="Times New Roman" pitchFamily="18" charset="0"/>
              </a:rPr>
              <a:t>For example, what number is equal to </a:t>
            </a:r>
            <a:r>
              <a:rPr lang="en-US" b="1">
                <a:solidFill>
                  <a:srgbClr val="800000"/>
                </a:solidFill>
                <a:cs typeface="Times New Roman" pitchFamily="18" charset="0"/>
              </a:rPr>
              <a:t>3 + 4 x 2 - 5?</a:t>
            </a:r>
            <a:r>
              <a:rPr lang="en-US" b="1">
                <a:solidFill>
                  <a:srgbClr val="003300"/>
                </a:solidFill>
                <a:cs typeface="Times New Roman" pitchFamily="18" charset="0"/>
              </a:rPr>
              <a:t> </a:t>
            </a:r>
            <a:endParaRPr 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0" y="304800"/>
            <a:ext cx="91440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800000"/>
                </a:solidFill>
                <a:cs typeface="Arial" charset="0"/>
              </a:rPr>
              <a:t>Order of Operations:</a:t>
            </a:r>
          </a:p>
          <a:p>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800000"/>
                </a:solidFill>
                <a:cs typeface="Arial" charset="0"/>
              </a:rPr>
              <a:t>1.</a:t>
            </a:r>
            <a:r>
              <a:rPr lang="en-US" b="1">
                <a:cs typeface="Arial" charset="0"/>
              </a:rPr>
              <a:t> Perform all operations within grouping symbols, such as </a:t>
            </a:r>
            <a:r>
              <a:rPr lang="en-US" b="1" u="sng">
                <a:cs typeface="Arial" charset="0"/>
              </a:rPr>
              <a:t>parentheses</a:t>
            </a:r>
            <a:r>
              <a:rPr lang="en-US" b="1">
                <a:cs typeface="Arial" charset="0"/>
              </a:rPr>
              <a:t>.</a:t>
            </a: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800000"/>
                </a:solidFill>
                <a:cs typeface="Arial" charset="0"/>
              </a:rPr>
              <a:t>2.</a:t>
            </a:r>
            <a:r>
              <a:rPr lang="en-US" b="1">
                <a:cs typeface="Arial" charset="0"/>
              </a:rPr>
              <a:t> Evaluate all </a:t>
            </a:r>
            <a:r>
              <a:rPr lang="en-US" b="1" u="sng">
                <a:cs typeface="Arial" charset="0"/>
              </a:rPr>
              <a:t>exponential expressions</a:t>
            </a:r>
            <a:r>
              <a:rPr lang="en-US" b="1">
                <a:cs typeface="Arial" charset="0"/>
              </a:rPr>
              <a:t>.</a:t>
            </a: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800000"/>
                </a:solidFill>
                <a:cs typeface="Arial" charset="0"/>
              </a:rPr>
              <a:t>3.</a:t>
            </a:r>
            <a:r>
              <a:rPr lang="en-US" b="1">
                <a:cs typeface="Arial" charset="0"/>
              </a:rPr>
              <a:t> Evaluate all trigonometric functions.</a:t>
            </a: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800000"/>
                </a:solidFill>
                <a:cs typeface="Arial" charset="0"/>
              </a:rPr>
              <a:t>4.</a:t>
            </a:r>
            <a:r>
              <a:rPr lang="en-US" b="1">
                <a:cs typeface="Arial" charset="0"/>
              </a:rPr>
              <a:t> Perform all </a:t>
            </a:r>
            <a:r>
              <a:rPr lang="en-US" b="1" u="sng">
                <a:cs typeface="Arial" charset="0"/>
              </a:rPr>
              <a:t>multiplication</a:t>
            </a:r>
            <a:r>
              <a:rPr lang="en-US" b="1">
                <a:cs typeface="Arial" charset="0"/>
              </a:rPr>
              <a:t> and </a:t>
            </a:r>
            <a:r>
              <a:rPr lang="en-US" b="1" u="sng">
                <a:cs typeface="Arial" charset="0"/>
              </a:rPr>
              <a:t>division</a:t>
            </a:r>
            <a:r>
              <a:rPr lang="en-US" b="1">
                <a:cs typeface="Arial" charset="0"/>
              </a:rPr>
              <a:t> in the order they occur from left to right.</a:t>
            </a:r>
          </a:p>
          <a:p>
            <a:pPr eaLnBrk="0" hangingPunct="0"/>
            <a:endParaRPr lang="en-US" b="1">
              <a:solidFill>
                <a:srgbClr val="800000"/>
              </a:solidFill>
              <a:cs typeface="Arial" charset="0"/>
            </a:endParaRPr>
          </a:p>
          <a:p>
            <a:pPr eaLnBrk="0" hangingPunct="0"/>
            <a:r>
              <a:rPr lang="en-US" b="1">
                <a:solidFill>
                  <a:srgbClr val="800000"/>
                </a:solidFill>
                <a:cs typeface="Arial" charset="0"/>
              </a:rPr>
              <a:t>5.</a:t>
            </a:r>
            <a:r>
              <a:rPr lang="en-US" b="1">
                <a:cs typeface="Arial" charset="0"/>
              </a:rPr>
              <a:t> Perform all </a:t>
            </a:r>
            <a:r>
              <a:rPr lang="en-US" b="1" u="sng">
                <a:cs typeface="Arial" charset="0"/>
              </a:rPr>
              <a:t>addition</a:t>
            </a:r>
            <a:r>
              <a:rPr lang="en-US" b="1">
                <a:cs typeface="Arial" charset="0"/>
              </a:rPr>
              <a:t> and </a:t>
            </a:r>
            <a:r>
              <a:rPr lang="en-US" b="1" u="sng">
                <a:cs typeface="Arial" charset="0"/>
              </a:rPr>
              <a:t>subtraction</a:t>
            </a:r>
            <a:r>
              <a:rPr lang="en-US" b="1">
                <a:cs typeface="Arial" charset="0"/>
              </a:rPr>
              <a:t> in the order they occur from left to right.</a:t>
            </a:r>
          </a:p>
          <a:p>
            <a:pPr eaLnBrk="0" hangingPunct="0"/>
            <a:endParaRPr lang="en-US" b="1">
              <a:cs typeface="Arial" charset="0"/>
            </a:endParaRPr>
          </a:p>
          <a:p>
            <a:pPr algn="ctr" eaLnBrk="0" hangingPunct="0"/>
            <a:r>
              <a:rPr lang="en-US" b="1" u="sng">
                <a:solidFill>
                  <a:srgbClr val="CC0000"/>
                </a:solidFill>
                <a:cs typeface="Arial" charset="0"/>
              </a:rPr>
              <a:t>P</a:t>
            </a:r>
            <a:r>
              <a:rPr lang="en-US" b="1">
                <a:solidFill>
                  <a:srgbClr val="CC0000"/>
                </a:solidFill>
                <a:cs typeface="Arial" charset="0"/>
              </a:rPr>
              <a:t>LEASE </a:t>
            </a:r>
            <a:r>
              <a:rPr lang="en-US" b="1" u="sng">
                <a:solidFill>
                  <a:srgbClr val="CC0000"/>
                </a:solidFill>
                <a:cs typeface="Arial" charset="0"/>
              </a:rPr>
              <a:t>E</a:t>
            </a:r>
            <a:r>
              <a:rPr lang="en-US" b="1">
                <a:solidFill>
                  <a:srgbClr val="CC0000"/>
                </a:solidFill>
                <a:cs typeface="Arial" charset="0"/>
              </a:rPr>
              <a:t>XTERMINATE </a:t>
            </a:r>
            <a:r>
              <a:rPr lang="en-US" b="1" u="sng">
                <a:solidFill>
                  <a:srgbClr val="CC0000"/>
                </a:solidFill>
                <a:cs typeface="Arial" charset="0"/>
              </a:rPr>
              <a:t>M</a:t>
            </a:r>
            <a:r>
              <a:rPr lang="en-US" b="1">
                <a:solidFill>
                  <a:srgbClr val="CC0000"/>
                </a:solidFill>
                <a:cs typeface="Arial" charset="0"/>
              </a:rPr>
              <a:t>Y </a:t>
            </a:r>
            <a:r>
              <a:rPr lang="en-US" b="1" u="sng">
                <a:solidFill>
                  <a:srgbClr val="CC0000"/>
                </a:solidFill>
                <a:cs typeface="Arial" charset="0"/>
              </a:rPr>
              <a:t>D</a:t>
            </a:r>
            <a:r>
              <a:rPr lang="en-US" b="1">
                <a:solidFill>
                  <a:srgbClr val="CC0000"/>
                </a:solidFill>
                <a:cs typeface="Arial" charset="0"/>
              </a:rPr>
              <a:t>EAR </a:t>
            </a:r>
            <a:r>
              <a:rPr lang="en-US" b="1" u="sng">
                <a:solidFill>
                  <a:srgbClr val="CC0000"/>
                </a:solidFill>
                <a:cs typeface="Arial" charset="0"/>
              </a:rPr>
              <a:t>A</a:t>
            </a:r>
            <a:r>
              <a:rPr lang="en-US" b="1">
                <a:solidFill>
                  <a:srgbClr val="CC0000"/>
                </a:solidFill>
                <a:cs typeface="Arial" charset="0"/>
              </a:rPr>
              <a:t>UNT </a:t>
            </a:r>
            <a:r>
              <a:rPr lang="en-US" b="1" u="sng">
                <a:solidFill>
                  <a:srgbClr val="CC0000"/>
                </a:solidFill>
                <a:cs typeface="Arial" charset="0"/>
              </a:rPr>
              <a:t>S</a:t>
            </a:r>
            <a:r>
              <a:rPr lang="en-US" b="1">
                <a:solidFill>
                  <a:srgbClr val="CC0000"/>
                </a:solidFill>
                <a:cs typeface="Arial" charset="0"/>
              </a:rPr>
              <a:t>ALLY</a:t>
            </a:r>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0" y="381000"/>
            <a:ext cx="91440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Arial" charset="0"/>
              </a:rPr>
              <a:t>GUIDED PRACTICE</a:t>
            </a:r>
          </a:p>
          <a:p>
            <a:endParaRPr lang="en-US" b="1">
              <a:cs typeface="Arial" charset="0"/>
            </a:endParaRPr>
          </a:p>
          <a:p>
            <a:r>
              <a:rPr lang="en-US" b="1">
                <a:cs typeface="Arial" charset="0"/>
              </a:rPr>
              <a:t>Find the value of each of the following expressions:</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1.</a:t>
            </a:r>
            <a:r>
              <a:rPr lang="en-US" b="1">
                <a:cs typeface="Arial" charset="0"/>
              </a:rPr>
              <a:t> 8.0 x 4.0 – 9.0 = </a:t>
            </a:r>
            <a:endParaRPr lang="en-US" sz="1200">
              <a:latin typeface="Arial Unicode MS" pitchFamily="34" charset="-128"/>
              <a:ea typeface="Arial Unicode MS" pitchFamily="34" charset="-128"/>
              <a:cs typeface="Arial Unicode MS" pitchFamily="34" charset="-128"/>
            </a:endParaRPr>
          </a:p>
          <a:p>
            <a:pPr eaLnBrk="0" hangingPunct="0"/>
            <a:r>
              <a:rPr lang="en-US" b="1" i="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2.</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3.</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4.</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3074" name="Object 4"/>
          <p:cNvGraphicFramePr>
            <a:graphicFrameLocks noChangeAspect="1"/>
          </p:cNvGraphicFramePr>
          <p:nvPr/>
        </p:nvGraphicFramePr>
        <p:xfrm>
          <a:off x="457200" y="3048000"/>
          <a:ext cx="1371600" cy="769938"/>
        </p:xfrm>
        <a:graphic>
          <a:graphicData uri="http://schemas.openxmlformats.org/presentationml/2006/ole">
            <mc:AlternateContent xmlns:mc="http://schemas.openxmlformats.org/markup-compatibility/2006">
              <mc:Choice xmlns:v="urn:schemas-microsoft-com:vml" Requires="v">
                <p:oleObj spid="_x0000_s3084" r:id="rId4" imgW="698197" imgH="393529" progId="Equation.3">
                  <p:embed/>
                </p:oleObj>
              </mc:Choice>
              <mc:Fallback>
                <p:oleObj r:id="rId4" imgW="698197" imgH="39352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048000"/>
                        <a:ext cx="1371600" cy="769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533400" y="4114800"/>
          <a:ext cx="736600" cy="838200"/>
        </p:xfrm>
        <a:graphic>
          <a:graphicData uri="http://schemas.openxmlformats.org/presentationml/2006/ole">
            <mc:AlternateContent xmlns:mc="http://schemas.openxmlformats.org/markup-compatibility/2006">
              <mc:Choice xmlns:v="urn:schemas-microsoft-com:vml" Requires="v">
                <p:oleObj spid="_x0000_s3085" r:id="rId6" imgW="342751" imgH="393529" progId="Equation.3">
                  <p:embed/>
                </p:oleObj>
              </mc:Choice>
              <mc:Fallback>
                <p:oleObj r:id="rId6" imgW="342751" imgH="39352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114800"/>
                        <a:ext cx="7366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2"/>
          <p:cNvGraphicFramePr>
            <a:graphicFrameLocks noChangeAspect="1"/>
          </p:cNvGraphicFramePr>
          <p:nvPr/>
        </p:nvGraphicFramePr>
        <p:xfrm>
          <a:off x="457200" y="5257800"/>
          <a:ext cx="1752600" cy="855663"/>
        </p:xfrm>
        <a:graphic>
          <a:graphicData uri="http://schemas.openxmlformats.org/presentationml/2006/ole">
            <mc:AlternateContent xmlns:mc="http://schemas.openxmlformats.org/markup-compatibility/2006">
              <mc:Choice xmlns:v="urn:schemas-microsoft-com:vml" Requires="v">
                <p:oleObj spid="_x0000_s3086" r:id="rId8" imgW="799753" imgH="393529" progId="Equation.3">
                  <p:embed/>
                </p:oleObj>
              </mc:Choice>
              <mc:Fallback>
                <p:oleObj r:id="rId8" imgW="799753" imgH="393529"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5257800"/>
                        <a:ext cx="17526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0" y="457200"/>
            <a:ext cx="9144000"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Arial" charset="0"/>
              </a:rPr>
              <a:t>5.</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6.</a:t>
            </a:r>
            <a:r>
              <a:rPr lang="en-US" b="1">
                <a:cs typeface="Arial" charset="0"/>
              </a:rPr>
              <a:t> -2(5 - 3) + 8 =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7.</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b="1">
              <a:solidFill>
                <a:srgbClr val="FF0000"/>
              </a:solidFill>
              <a:cs typeface="Arial" charset="0"/>
            </a:endParaRPr>
          </a:p>
          <a:p>
            <a:pPr eaLnBrk="0" hangingPunct="0"/>
            <a:endParaRPr lang="en-US" b="1">
              <a:solidFill>
                <a:srgbClr val="FF0000"/>
              </a:solidFill>
              <a:cs typeface="Arial" charset="0"/>
            </a:endParaRPr>
          </a:p>
          <a:p>
            <a:pPr eaLnBrk="0" hangingPunct="0"/>
            <a:endParaRPr lang="en-US" b="1">
              <a:solidFill>
                <a:srgbClr val="FF0000"/>
              </a:solidFill>
              <a:cs typeface="Arial" charset="0"/>
            </a:endParaRPr>
          </a:p>
          <a:p>
            <a:pPr eaLnBrk="0" hangingPunct="0"/>
            <a:r>
              <a:rPr lang="en-US" b="1">
                <a:solidFill>
                  <a:srgbClr val="FF0000"/>
                </a:solidFill>
                <a:cs typeface="Arial" charset="0"/>
              </a:rPr>
              <a:t>8.</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4098" name="Object 4"/>
          <p:cNvGraphicFramePr>
            <a:graphicFrameLocks noChangeAspect="1"/>
          </p:cNvGraphicFramePr>
          <p:nvPr/>
        </p:nvGraphicFramePr>
        <p:xfrm>
          <a:off x="457200" y="228600"/>
          <a:ext cx="798513" cy="838200"/>
        </p:xfrm>
        <a:graphic>
          <a:graphicData uri="http://schemas.openxmlformats.org/presentationml/2006/ole">
            <mc:AlternateContent xmlns:mc="http://schemas.openxmlformats.org/markup-compatibility/2006">
              <mc:Choice xmlns:v="urn:schemas-microsoft-com:vml" Requires="v">
                <p:oleObj spid="_x0000_s4108" r:id="rId4" imgW="368140" imgH="393529" progId="Equation.3">
                  <p:embed/>
                </p:oleObj>
              </mc:Choice>
              <mc:Fallback>
                <p:oleObj r:id="rId4" imgW="368140" imgH="39352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
                        <a:ext cx="798513"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457200" y="2286000"/>
          <a:ext cx="2057400" cy="904875"/>
        </p:xfrm>
        <a:graphic>
          <a:graphicData uri="http://schemas.openxmlformats.org/presentationml/2006/ole">
            <mc:AlternateContent xmlns:mc="http://schemas.openxmlformats.org/markup-compatibility/2006">
              <mc:Choice xmlns:v="urn:schemas-microsoft-com:vml" Requires="v">
                <p:oleObj spid="_x0000_s4109" r:id="rId6" imgW="952087" imgH="418918" progId="Equation.3">
                  <p:embed/>
                </p:oleObj>
              </mc:Choice>
              <mc:Fallback>
                <p:oleObj r:id="rId6" imgW="952087" imgH="418918"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286000"/>
                        <a:ext cx="2057400"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2"/>
          <p:cNvGraphicFramePr>
            <a:graphicFrameLocks noChangeAspect="1"/>
          </p:cNvGraphicFramePr>
          <p:nvPr/>
        </p:nvGraphicFramePr>
        <p:xfrm>
          <a:off x="457200" y="3733800"/>
          <a:ext cx="2057400" cy="1379538"/>
        </p:xfrm>
        <a:graphic>
          <a:graphicData uri="http://schemas.openxmlformats.org/presentationml/2006/ole">
            <mc:AlternateContent xmlns:mc="http://schemas.openxmlformats.org/markup-compatibility/2006">
              <mc:Choice xmlns:v="urn:schemas-microsoft-com:vml" Requires="v">
                <p:oleObj spid="_x0000_s4110" r:id="rId8" imgW="863225" imgH="583947" progId="Equation.3">
                  <p:embed/>
                </p:oleObj>
              </mc:Choice>
              <mc:Fallback>
                <p:oleObj r:id="rId8" imgW="863225" imgH="583947"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3733800"/>
                        <a:ext cx="2057400" cy="1379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3810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333399"/>
                </a:solidFill>
                <a:cs typeface="Arial" charset="0"/>
              </a:rPr>
              <a:t>PART I. SOLVING EQUATIONS</a:t>
            </a:r>
          </a:p>
          <a:p>
            <a:r>
              <a:rPr lang="en-US" sz="2400" b="1">
                <a:solidFill>
                  <a:srgbClr val="333399"/>
                </a:solidFill>
                <a:cs typeface="Arial" charset="0"/>
              </a:rPr>
              <a:t>				BASIC ALGEBRA:</a:t>
            </a:r>
            <a:r>
              <a:rPr lang="en-US" sz="1400">
                <a:solidFill>
                  <a:srgbClr val="333399"/>
                </a:solidFill>
              </a:rPr>
              <a:t> </a:t>
            </a:r>
            <a:endParaRPr lang="en-US" sz="2400">
              <a:solidFill>
                <a:srgbClr val="333399"/>
              </a:solidFill>
            </a:endParaRPr>
          </a:p>
        </p:txBody>
      </p:sp>
      <p:sp>
        <p:nvSpPr>
          <p:cNvPr id="48131" name="Line 3"/>
          <p:cNvSpPr>
            <a:spLocks noChangeShapeType="1"/>
          </p:cNvSpPr>
          <p:nvPr/>
        </p:nvSpPr>
        <p:spPr bwMode="auto">
          <a:xfrm>
            <a:off x="1981200" y="3505200"/>
            <a:ext cx="1524000" cy="0"/>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2" name="Line 4"/>
          <p:cNvSpPr>
            <a:spLocks noChangeShapeType="1"/>
          </p:cNvSpPr>
          <p:nvPr/>
        </p:nvSpPr>
        <p:spPr bwMode="auto">
          <a:xfrm>
            <a:off x="1295400" y="2590800"/>
            <a:ext cx="2133600" cy="0"/>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3" name="Rectangle 5"/>
          <p:cNvSpPr>
            <a:spLocks noChangeArrowheads="1"/>
          </p:cNvSpPr>
          <p:nvPr/>
        </p:nvSpPr>
        <p:spPr bwMode="auto">
          <a:xfrm>
            <a:off x="0" y="2362200"/>
            <a:ext cx="601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000000"/>
                </a:solidFill>
                <a:ea typeface="Arial Unicode MS" pitchFamily="34" charset="-128"/>
                <a:cs typeface="Arial Unicode MS" pitchFamily="34" charset="-128"/>
              </a:rPr>
              <a:t>adding 			subtracting</a:t>
            </a:r>
            <a:endParaRPr lang="en-US" sz="2400"/>
          </a:p>
        </p:txBody>
      </p:sp>
      <p:sp>
        <p:nvSpPr>
          <p:cNvPr id="48134" name="Rectangle 6"/>
          <p:cNvSpPr>
            <a:spLocks noChangeArrowheads="1"/>
          </p:cNvSpPr>
          <p:nvPr/>
        </p:nvSpPr>
        <p:spPr bwMode="auto">
          <a:xfrm>
            <a:off x="0" y="32766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000000"/>
                </a:solidFill>
                <a:ea typeface="Arial Unicode MS" pitchFamily="34" charset="-128"/>
                <a:cs typeface="Arial Unicode MS" pitchFamily="34" charset="-128"/>
              </a:rPr>
              <a:t>multiplying	 		dividing</a:t>
            </a:r>
            <a:endParaRPr lang="en-US" sz="2400"/>
          </a:p>
        </p:txBody>
      </p:sp>
      <p:sp>
        <p:nvSpPr>
          <p:cNvPr id="48135" name="Rectangle 7"/>
          <p:cNvSpPr>
            <a:spLocks noChangeArrowheads="1"/>
          </p:cNvSpPr>
          <p:nvPr/>
        </p:nvSpPr>
        <p:spPr bwMode="auto">
          <a:xfrm>
            <a:off x="0" y="426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000000"/>
                </a:solidFill>
                <a:ea typeface="Arial Unicode MS" pitchFamily="34" charset="-128"/>
                <a:cs typeface="Arial Unicode MS" pitchFamily="34" charset="-128"/>
              </a:rPr>
              <a:t>squared			square root</a:t>
            </a:r>
          </a:p>
        </p:txBody>
      </p:sp>
      <p:sp>
        <p:nvSpPr>
          <p:cNvPr id="48136" name="Line 8"/>
          <p:cNvSpPr>
            <a:spLocks noChangeShapeType="1"/>
          </p:cNvSpPr>
          <p:nvPr/>
        </p:nvSpPr>
        <p:spPr bwMode="auto">
          <a:xfrm>
            <a:off x="1447800" y="4572000"/>
            <a:ext cx="2057400" cy="0"/>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48137" name="Picture 9" descr="http://www.city.ac.uk/researchprospectus/maths/algeb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812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ChangeArrowheads="1"/>
          </p:cNvSpPr>
          <p:nvPr/>
        </p:nvSpPr>
        <p:spPr bwMode="auto">
          <a:xfrm>
            <a:off x="0" y="381000"/>
            <a:ext cx="9144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SOLVING EQUATIONS – </a:t>
            </a:r>
            <a:r>
              <a:rPr lang="en-US" sz="2400" b="1" i="1">
                <a:solidFill>
                  <a:srgbClr val="FF0000"/>
                </a:solidFill>
                <a:cs typeface="Arial" charset="0"/>
              </a:rPr>
              <a:t>USE 02 PHYSICS W.S. - EQUATIONS</a:t>
            </a:r>
            <a:endParaRPr lang="en-US" sz="1200" i="1">
              <a:latin typeface="Arial Unicode MS" pitchFamily="34" charset="-128"/>
              <a:ea typeface="Arial Unicode MS" pitchFamily="34" charset="-128"/>
              <a:cs typeface="Arial Unicode MS" pitchFamily="34" charset="-128"/>
            </a:endParaRPr>
          </a:p>
          <a:p>
            <a:pPr eaLnBrk="0" hangingPunct="0"/>
            <a:r>
              <a:rPr lang="en-US" sz="2400" b="1">
                <a:cs typeface="Arial" charset="0"/>
              </a:rPr>
              <a:t>Solve the following equations for the quantity indicated.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1.</a:t>
            </a:r>
            <a:r>
              <a:rPr lang="en-US" sz="2400" b="1">
                <a:cs typeface="Arial" charset="0"/>
              </a:rPr>
              <a:t> 	</a:t>
            </a:r>
            <a:r>
              <a:rPr lang="en-US" sz="1200">
                <a:latin typeface="Arial Unicode MS" pitchFamily="34" charset="-128"/>
                <a:ea typeface="Arial Unicode MS" pitchFamily="34" charset="-128"/>
                <a:cs typeface="Arial Unicode MS" pitchFamily="34" charset="-128"/>
              </a:rPr>
              <a:t>		</a:t>
            </a:r>
            <a:r>
              <a:rPr lang="en-US" sz="2400" b="1">
                <a:cs typeface="Arial" charset="0"/>
              </a:rPr>
              <a:t>Solve for </a:t>
            </a:r>
            <a:r>
              <a:rPr lang="en-US" sz="2400" b="1" i="1">
                <a:cs typeface="Arial" charset="0"/>
              </a:rPr>
              <a:t>v</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p>
          <a:p>
            <a:pPr eaLnBrk="0" hangingPunct="0"/>
            <a:endParaRPr lang="en-US" sz="2400" b="1">
              <a:cs typeface="Arial" charset="0"/>
            </a:endParaRPr>
          </a:p>
          <a:p>
            <a:pPr eaLnBrk="0" hangingPunct="0"/>
            <a:endParaRPr lang="en-US" sz="2400" b="1">
              <a:cs typeface="Arial" charset="0"/>
            </a:endParaRPr>
          </a:p>
          <a:p>
            <a:pPr eaLnBrk="0" hangingPunct="0"/>
            <a:endParaRPr lang="en-US" sz="2400" b="1">
              <a:cs typeface="Arial" charset="0"/>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2.</a:t>
            </a:r>
            <a:r>
              <a:rPr lang="en-US" sz="2400" b="1">
                <a:cs typeface="Arial" charset="0"/>
              </a:rPr>
              <a:t> 	</a:t>
            </a:r>
            <a:r>
              <a:rPr lang="en-US" sz="1200">
                <a:latin typeface="Arial Unicode MS" pitchFamily="34" charset="-128"/>
                <a:ea typeface="Arial Unicode MS" pitchFamily="34" charset="-128"/>
                <a:cs typeface="Arial Unicode MS" pitchFamily="34" charset="-128"/>
              </a:rPr>
              <a:t>		</a:t>
            </a:r>
            <a:r>
              <a:rPr lang="en-US" sz="2400" b="1">
                <a:cs typeface="Arial" charset="0"/>
              </a:rPr>
              <a:t>Solve for </a:t>
            </a:r>
            <a:r>
              <a:rPr lang="en-US" sz="2400" b="1" i="1">
                <a:cs typeface="Arial" charset="0"/>
              </a:rPr>
              <a:t>m</a:t>
            </a:r>
            <a:endParaRPr lang="en-US" sz="1200">
              <a:latin typeface="Arial Unicode MS" pitchFamily="34" charset="-128"/>
              <a:ea typeface="Arial Unicode MS" pitchFamily="34" charset="-128"/>
              <a:cs typeface="Arial Unicode MS" pitchFamily="34" charset="-128"/>
            </a:endParaRPr>
          </a:p>
          <a:p>
            <a:pPr eaLnBrk="0" hangingPunct="0"/>
            <a:r>
              <a:rPr lang="en-US" sz="2400" b="1" i="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i="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5122" name="Object 3"/>
          <p:cNvGraphicFramePr>
            <a:graphicFrameLocks noChangeAspect="1"/>
          </p:cNvGraphicFramePr>
          <p:nvPr/>
        </p:nvGraphicFramePr>
        <p:xfrm>
          <a:off x="685800" y="1447800"/>
          <a:ext cx="1143000" cy="398463"/>
        </p:xfrm>
        <a:graphic>
          <a:graphicData uri="http://schemas.openxmlformats.org/presentationml/2006/ole">
            <mc:AlternateContent xmlns:mc="http://schemas.openxmlformats.org/markup-compatibility/2006">
              <mc:Choice xmlns:v="urn:schemas-microsoft-com:vml" Requires="v">
                <p:oleObj spid="_x0000_s5129" r:id="rId4" imgW="406224" imgH="139639" progId="Equation">
                  <p:embed/>
                </p:oleObj>
              </mc:Choice>
              <mc:Fallback>
                <p:oleObj r:id="rId4" imgW="406224" imgH="139639" progId="Equation">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447800"/>
                        <a:ext cx="1143000"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4"/>
          <p:cNvGraphicFramePr>
            <a:graphicFrameLocks noChangeAspect="1"/>
          </p:cNvGraphicFramePr>
          <p:nvPr/>
        </p:nvGraphicFramePr>
        <p:xfrm>
          <a:off x="609600" y="3810000"/>
          <a:ext cx="1524000" cy="460375"/>
        </p:xfrm>
        <a:graphic>
          <a:graphicData uri="http://schemas.openxmlformats.org/presentationml/2006/ole">
            <mc:AlternateContent xmlns:mc="http://schemas.openxmlformats.org/markup-compatibility/2006">
              <mc:Choice xmlns:v="urn:schemas-microsoft-com:vml" Requires="v">
                <p:oleObj spid="_x0000_s5130" r:id="rId6" imgW="507780" imgH="152334" progId="Equation">
                  <p:embed/>
                </p:oleObj>
              </mc:Choice>
              <mc:Fallback>
                <p:oleObj r:id="rId6" imgW="507780" imgH="152334" progId="Equation">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810000"/>
                        <a:ext cx="152400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762000" y="685800"/>
          <a:ext cx="1447800" cy="436563"/>
        </p:xfrm>
        <a:graphic>
          <a:graphicData uri="http://schemas.openxmlformats.org/presentationml/2006/ole">
            <mc:AlternateContent xmlns:mc="http://schemas.openxmlformats.org/markup-compatibility/2006">
              <mc:Choice xmlns:v="urn:schemas-microsoft-com:vml" Requires="v">
                <p:oleObj spid="_x0000_s6150" r:id="rId4" imgW="507780" imgH="152334" progId="Equation">
                  <p:embed/>
                </p:oleObj>
              </mc:Choice>
              <mc:Fallback>
                <p:oleObj r:id="rId4" imgW="507780" imgH="152334" progId="Equation">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685800"/>
                        <a:ext cx="1447800"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7" name="Rectangle 4"/>
          <p:cNvSpPr>
            <a:spLocks noChangeArrowheads="1"/>
          </p:cNvSpPr>
          <p:nvPr/>
        </p:nvSpPr>
        <p:spPr bwMode="auto">
          <a:xfrm>
            <a:off x="0" y="609600"/>
            <a:ext cx="9144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3.</a:t>
            </a:r>
            <a:r>
              <a:rPr lang="en-US" sz="2400" b="1">
                <a:cs typeface="Arial" charset="0"/>
              </a:rPr>
              <a:t> 	</a:t>
            </a:r>
            <a:r>
              <a:rPr lang="en-US" sz="1200">
                <a:latin typeface="Arial Unicode MS" pitchFamily="34" charset="-128"/>
                <a:ea typeface="Arial Unicode MS" pitchFamily="34" charset="-128"/>
                <a:cs typeface="Arial Unicode MS" pitchFamily="34" charset="-128"/>
              </a:rPr>
              <a:t>		</a:t>
            </a:r>
            <a:r>
              <a:rPr lang="en-US" sz="2400" b="1">
                <a:cs typeface="Arial" charset="0"/>
              </a:rPr>
              <a:t>Solve for </a:t>
            </a:r>
            <a:r>
              <a:rPr lang="en-US" sz="2400" b="1" i="1">
                <a:cs typeface="Arial" charset="0"/>
              </a:rPr>
              <a:t>a</a:t>
            </a:r>
            <a:endParaRPr lang="en-US" sz="1200">
              <a:latin typeface="Arial Unicode MS" pitchFamily="34" charset="-128"/>
              <a:ea typeface="Arial Unicode MS" pitchFamily="34" charset="-128"/>
              <a:cs typeface="Arial Unicode MS" pitchFamily="34" charset="-128"/>
            </a:endParaRPr>
          </a:p>
          <a:p>
            <a:pPr eaLnBrk="0" hangingPunct="0"/>
            <a:r>
              <a:rPr lang="en-US" sz="2400" b="1" i="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i="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4.</a:t>
            </a:r>
            <a:r>
              <a:rPr lang="en-US" sz="2400" b="1">
                <a:cs typeface="Arial" charset="0"/>
              </a:rPr>
              <a:t> </a:t>
            </a:r>
            <a:r>
              <a:rPr lang="en-US" sz="2400" b="1" i="1">
                <a:cs typeface="Arial" charset="0"/>
              </a:rPr>
              <a:t>F</a:t>
            </a:r>
            <a:r>
              <a:rPr lang="en-US" sz="2400" b="1" i="1" baseline="-30000">
                <a:cs typeface="Arial" charset="0"/>
              </a:rPr>
              <a:t>T</a:t>
            </a:r>
            <a:r>
              <a:rPr lang="en-US" sz="2400" b="1" i="1">
                <a:cs typeface="Arial" charset="0"/>
              </a:rPr>
              <a:t> - F</a:t>
            </a:r>
            <a:r>
              <a:rPr lang="en-US" sz="2400" b="1" i="1" baseline="-30000">
                <a:cs typeface="Arial" charset="0"/>
              </a:rPr>
              <a:t>g</a:t>
            </a:r>
            <a:r>
              <a:rPr lang="en-US" sz="2400" b="1" i="1">
                <a:cs typeface="Arial" charset="0"/>
              </a:rPr>
              <a:t> = ma     </a:t>
            </a:r>
            <a:r>
              <a:rPr lang="en-US" sz="1200">
                <a:latin typeface="Arial Unicode MS" pitchFamily="34" charset="-128"/>
                <a:ea typeface="Arial Unicode MS" pitchFamily="34" charset="-128"/>
                <a:cs typeface="Arial Unicode MS" pitchFamily="34" charset="-128"/>
              </a:rPr>
              <a:t>	</a:t>
            </a:r>
            <a:r>
              <a:rPr lang="en-US" sz="2400" b="1">
                <a:cs typeface="Arial" charset="0"/>
              </a:rPr>
              <a:t>Solve for </a:t>
            </a:r>
            <a:r>
              <a:rPr lang="en-US" sz="2400" b="1" i="1">
                <a:cs typeface="Arial" charset="0"/>
              </a:rPr>
              <a:t>a</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304800"/>
            <a:ext cx="91440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5.</a:t>
            </a:r>
            <a:r>
              <a:rPr lang="en-US" sz="2400" b="1">
                <a:cs typeface="Arial" charset="0"/>
              </a:rPr>
              <a:t> </a:t>
            </a:r>
            <a:r>
              <a:rPr lang="en-US" sz="2400" b="1" i="1">
                <a:cs typeface="Arial" charset="0"/>
              </a:rPr>
              <a:t>F</a:t>
            </a:r>
            <a:r>
              <a:rPr lang="en-US" sz="2400" b="1" i="1" baseline="-30000">
                <a:cs typeface="Arial" charset="0"/>
              </a:rPr>
              <a:t>T</a:t>
            </a:r>
            <a:r>
              <a:rPr lang="en-US" sz="2400" b="1" i="1">
                <a:cs typeface="Arial" charset="0"/>
              </a:rPr>
              <a:t> - F</a:t>
            </a:r>
            <a:r>
              <a:rPr lang="en-US" sz="2400" b="1" i="1" baseline="-30000">
                <a:cs typeface="Arial" charset="0"/>
              </a:rPr>
              <a:t>g</a:t>
            </a:r>
            <a:r>
              <a:rPr lang="en-US" sz="2400" b="1" i="1">
                <a:cs typeface="Arial" charset="0"/>
              </a:rPr>
              <a:t> = ma     </a:t>
            </a:r>
            <a:r>
              <a:rPr lang="en-US" sz="1200">
                <a:latin typeface="Arial Unicode MS" pitchFamily="34" charset="-128"/>
                <a:ea typeface="Arial Unicode MS" pitchFamily="34" charset="-128"/>
                <a:cs typeface="Arial Unicode MS" pitchFamily="34" charset="-128"/>
              </a:rPr>
              <a:t>	</a:t>
            </a:r>
            <a:r>
              <a:rPr lang="en-US" sz="2400" b="1">
                <a:cs typeface="Arial" charset="0"/>
              </a:rPr>
              <a:t>Solve for </a:t>
            </a:r>
            <a:r>
              <a:rPr lang="en-US" sz="2400" b="1" i="1">
                <a:cs typeface="Arial" charset="0"/>
              </a:rPr>
              <a:t>F</a:t>
            </a:r>
            <a:r>
              <a:rPr lang="en-US" sz="2400" b="1" i="1" baseline="-30000">
                <a:cs typeface="Arial" charset="0"/>
              </a:rPr>
              <a:t>T</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p>
          <a:p>
            <a:pPr eaLnBrk="0" hangingPunct="0"/>
            <a:endParaRPr lang="en-US" sz="2400" b="1">
              <a:cs typeface="Arial" charset="0"/>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6.</a:t>
            </a:r>
            <a:r>
              <a:rPr lang="en-US" sz="2400" b="1">
                <a:cs typeface="Arial" charset="0"/>
              </a:rPr>
              <a:t> </a:t>
            </a:r>
            <a:r>
              <a:rPr lang="en-US" sz="2400" b="1" i="1">
                <a:cs typeface="Arial" charset="0"/>
              </a:rPr>
              <a:t>F</a:t>
            </a:r>
            <a:r>
              <a:rPr lang="en-US" sz="2400" b="1" i="1" baseline="-30000">
                <a:cs typeface="Arial" charset="0"/>
              </a:rPr>
              <a:t>T</a:t>
            </a:r>
            <a:r>
              <a:rPr lang="en-US" sz="2400" b="1" i="1">
                <a:cs typeface="Arial" charset="0"/>
              </a:rPr>
              <a:t> - F</a:t>
            </a:r>
            <a:r>
              <a:rPr lang="en-US" sz="2400" b="1" i="1" baseline="-30000">
                <a:cs typeface="Arial" charset="0"/>
              </a:rPr>
              <a:t>g</a:t>
            </a:r>
            <a:r>
              <a:rPr lang="en-US" sz="2400" b="1" i="1">
                <a:cs typeface="Arial" charset="0"/>
              </a:rPr>
              <a:t> = ma    </a:t>
            </a:r>
            <a:r>
              <a:rPr lang="en-US" sz="1200">
                <a:latin typeface="Arial Unicode MS" pitchFamily="34" charset="-128"/>
                <a:ea typeface="Arial Unicode MS" pitchFamily="34" charset="-128"/>
                <a:cs typeface="Arial Unicode MS" pitchFamily="34" charset="-128"/>
              </a:rPr>
              <a:t>	</a:t>
            </a:r>
            <a:r>
              <a:rPr lang="en-US" sz="2400" b="1">
                <a:cs typeface="Arial" charset="0"/>
              </a:rPr>
              <a:t>Solve for </a:t>
            </a:r>
            <a:r>
              <a:rPr lang="en-US" sz="2400" b="1" i="1">
                <a:cs typeface="Arial" charset="0"/>
              </a:rPr>
              <a:t>F</a:t>
            </a:r>
            <a:r>
              <a:rPr lang="en-US" sz="2400" b="1" i="1" baseline="-30000">
                <a:cs typeface="Arial" charset="0"/>
              </a:rPr>
              <a:t>g</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71625" y="76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10595" name="Rectangle 3"/>
          <p:cNvSpPr>
            <a:spLocks noChangeArrowheads="1"/>
          </p:cNvSpPr>
          <p:nvPr/>
        </p:nvSpPr>
        <p:spPr bwMode="auto">
          <a:xfrm>
            <a:off x="0" y="381000"/>
            <a:ext cx="8915400"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r>
              <a:rPr lang="en-US" b="1">
                <a:solidFill>
                  <a:srgbClr val="333399"/>
                </a:solidFill>
                <a:ea typeface="Arial Unicode MS" pitchFamily="34" charset="-128"/>
                <a:cs typeface="Arial Unicode MS" pitchFamily="34" charset="-128"/>
              </a:rPr>
              <a:t>MATHEMATICAL NOTATION</a:t>
            </a:r>
          </a:p>
          <a:p>
            <a:pPr indent="457200"/>
            <a:r>
              <a:rPr lang="en-US" b="1">
                <a:solidFill>
                  <a:srgbClr val="000000"/>
                </a:solidFill>
                <a:ea typeface="Arial Unicode MS" pitchFamily="34" charset="-128"/>
                <a:cs typeface="Arial Unicode MS" pitchFamily="34" charset="-128"/>
              </a:rPr>
              <a:t>Many mathematical symbols will be used</a:t>
            </a:r>
          </a:p>
          <a:p>
            <a:pPr indent="457200"/>
            <a:r>
              <a:rPr lang="en-US" b="1">
                <a:solidFill>
                  <a:srgbClr val="000000"/>
                </a:solidFill>
                <a:ea typeface="Arial Unicode MS" pitchFamily="34" charset="-128"/>
                <a:cs typeface="Arial Unicode MS" pitchFamily="34" charset="-128"/>
              </a:rPr>
              <a:t>throughout this course: </a:t>
            </a:r>
          </a:p>
          <a:p>
            <a:pPr indent="457200" eaLnBrk="0" hangingPunct="0"/>
            <a:r>
              <a:rPr lang="en-US" b="1">
                <a:solidFill>
                  <a:srgbClr val="000000"/>
                </a:solidFill>
                <a:ea typeface="Arial Unicode MS" pitchFamily="34" charset="-128"/>
                <a:cs typeface="Arial Unicode MS" pitchFamily="34" charset="-128"/>
              </a:rPr>
              <a:t>	</a:t>
            </a:r>
            <a:r>
              <a:rPr lang="en-US" b="1">
                <a:solidFill>
                  <a:srgbClr val="FF0000"/>
                </a:solidFill>
                <a:ea typeface="Arial Unicode MS" pitchFamily="34" charset="-128"/>
                <a:cs typeface="Arial Unicode MS" pitchFamily="34" charset="-128"/>
              </a:rPr>
              <a:t>=</a:t>
            </a:r>
            <a:r>
              <a:rPr lang="en-US" b="1">
                <a:solidFill>
                  <a:srgbClr val="000000"/>
                </a:solidFill>
                <a:ea typeface="Arial Unicode MS" pitchFamily="34" charset="-128"/>
                <a:cs typeface="Arial Unicode MS" pitchFamily="34" charset="-128"/>
              </a:rPr>
              <a:t> 	denotes equality of two quantities</a:t>
            </a:r>
          </a:p>
          <a:p>
            <a:pPr indent="457200" eaLnBrk="0" hangingPunct="0"/>
            <a:r>
              <a:rPr lang="en-US" b="1">
                <a:solidFill>
                  <a:srgbClr val="000000"/>
                </a:solidFill>
                <a:ea typeface="Arial Unicode MS" pitchFamily="34" charset="-128"/>
                <a:cs typeface="Arial Unicode MS" pitchFamily="34" charset="-128"/>
              </a:rPr>
              <a:t>	</a:t>
            </a:r>
            <a:r>
              <a:rPr lang="en-US" b="1">
                <a:solidFill>
                  <a:srgbClr val="FF0000"/>
                </a:solidFill>
                <a:ea typeface="Arial Unicode MS" pitchFamily="34" charset="-128"/>
                <a:cs typeface="Arial Unicode MS" pitchFamily="34" charset="-128"/>
                <a:sym typeface="Symbol" pitchFamily="18" charset="2"/>
              </a:rPr>
              <a:t></a:t>
            </a:r>
            <a:r>
              <a:rPr lang="en-US" b="1">
                <a:solidFill>
                  <a:srgbClr val="000000"/>
                </a:solidFill>
                <a:ea typeface="Arial Unicode MS" pitchFamily="34" charset="-128"/>
                <a:cs typeface="Arial Unicode MS" pitchFamily="34" charset="-128"/>
              </a:rPr>
              <a:t>	</a:t>
            </a:r>
            <a:r>
              <a:rPr lang="en-US" b="1">
                <a:solidFill>
                  <a:srgbClr val="000000"/>
                </a:solidFill>
                <a:ea typeface="Arial Unicode MS" pitchFamily="34" charset="-128"/>
                <a:cs typeface="Arial Unicode MS" pitchFamily="34" charset="-128"/>
                <a:sym typeface="Symbol" pitchFamily="18" charset="2"/>
              </a:rPr>
              <a:t>denotes a proportionality</a:t>
            </a:r>
          </a:p>
          <a:p>
            <a:pPr indent="457200" eaLnBrk="0" hangingPunct="0"/>
            <a:r>
              <a:rPr lang="en-US" b="1">
                <a:solidFill>
                  <a:srgbClr val="000000"/>
                </a:solidFill>
                <a:ea typeface="Arial Unicode MS" pitchFamily="34" charset="-128"/>
                <a:cs typeface="Arial Unicode MS" pitchFamily="34" charset="-128"/>
                <a:sym typeface="Symbol" pitchFamily="18" charset="2"/>
              </a:rPr>
              <a:t>	</a:t>
            </a:r>
            <a:r>
              <a:rPr lang="en-US" b="1">
                <a:solidFill>
                  <a:srgbClr val="FF0000"/>
                </a:solidFill>
                <a:ea typeface="Arial Unicode MS" pitchFamily="34" charset="-128"/>
                <a:cs typeface="Arial Unicode MS" pitchFamily="34" charset="-128"/>
                <a:sym typeface="Symbol" pitchFamily="18" charset="2"/>
              </a:rPr>
              <a:t>&lt;</a:t>
            </a:r>
            <a:r>
              <a:rPr lang="en-US" b="1">
                <a:solidFill>
                  <a:srgbClr val="000000"/>
                </a:solidFill>
                <a:ea typeface="Arial Unicode MS" pitchFamily="34" charset="-128"/>
                <a:cs typeface="Arial Unicode MS" pitchFamily="34" charset="-128"/>
                <a:sym typeface="Symbol" pitchFamily="18" charset="2"/>
              </a:rPr>
              <a:t>	means is less than and </a:t>
            </a:r>
          </a:p>
          <a:p>
            <a:pPr indent="457200" eaLnBrk="0" hangingPunct="0"/>
            <a:r>
              <a:rPr lang="en-US" b="1">
                <a:solidFill>
                  <a:srgbClr val="000000"/>
                </a:solidFill>
                <a:ea typeface="Arial Unicode MS" pitchFamily="34" charset="-128"/>
                <a:cs typeface="Arial Unicode MS" pitchFamily="34" charset="-128"/>
                <a:sym typeface="Symbol" pitchFamily="18" charset="2"/>
              </a:rPr>
              <a:t>	</a:t>
            </a:r>
            <a:r>
              <a:rPr lang="en-US" b="1">
                <a:solidFill>
                  <a:srgbClr val="FF0000"/>
                </a:solidFill>
                <a:ea typeface="Arial Unicode MS" pitchFamily="34" charset="-128"/>
                <a:cs typeface="Arial Unicode MS" pitchFamily="34" charset="-128"/>
                <a:sym typeface="Symbol" pitchFamily="18" charset="2"/>
              </a:rPr>
              <a:t>&gt;</a:t>
            </a:r>
            <a:r>
              <a:rPr lang="en-US" b="1">
                <a:solidFill>
                  <a:srgbClr val="000000"/>
                </a:solidFill>
                <a:ea typeface="Arial Unicode MS" pitchFamily="34" charset="-128"/>
                <a:cs typeface="Arial Unicode MS" pitchFamily="34" charset="-128"/>
                <a:sym typeface="Symbol" pitchFamily="18" charset="2"/>
              </a:rPr>
              <a:t> 	means greater than</a:t>
            </a:r>
          </a:p>
          <a:p>
            <a:pPr indent="457200" eaLnBrk="0" hangingPunct="0"/>
            <a:r>
              <a:rPr lang="en-US" b="1">
                <a:solidFill>
                  <a:srgbClr val="000000"/>
                </a:solidFill>
                <a:ea typeface="Arial Unicode MS" pitchFamily="34" charset="-128"/>
                <a:cs typeface="Arial Unicode MS" pitchFamily="34" charset="-128"/>
                <a:sym typeface="Symbol" pitchFamily="18" charset="2"/>
              </a:rPr>
              <a:t>	</a:t>
            </a:r>
            <a:r>
              <a:rPr lang="en-US" b="1">
                <a:solidFill>
                  <a:srgbClr val="FF0000"/>
                </a:solidFill>
                <a:ea typeface="Arial Unicode MS" pitchFamily="34" charset="-128"/>
                <a:cs typeface="Arial Unicode MS" pitchFamily="34" charset="-128"/>
                <a:sym typeface="Symbol" pitchFamily="18" charset="2"/>
              </a:rPr>
              <a:t></a:t>
            </a:r>
            <a:r>
              <a:rPr lang="en-US" b="1">
                <a:solidFill>
                  <a:srgbClr val="000000"/>
                </a:solidFill>
                <a:ea typeface="Arial Unicode MS" pitchFamily="34" charset="-128"/>
                <a:cs typeface="Arial Unicode MS" pitchFamily="34" charset="-128"/>
              </a:rPr>
              <a:t>	</a:t>
            </a:r>
            <a:r>
              <a:rPr lang="en-US" b="1">
                <a:solidFill>
                  <a:srgbClr val="000000"/>
                </a:solidFill>
                <a:ea typeface="Arial Unicode MS" pitchFamily="34" charset="-128"/>
                <a:cs typeface="Arial Unicode MS" pitchFamily="34" charset="-128"/>
                <a:sym typeface="Symbol" pitchFamily="18" charset="2"/>
              </a:rPr>
              <a:t> two quantities are approximately</a:t>
            </a:r>
          </a:p>
          <a:p>
            <a:pPr indent="457200" eaLnBrk="0" hangingPunct="0"/>
            <a:r>
              <a:rPr lang="en-US" b="1">
                <a:solidFill>
                  <a:srgbClr val="000000"/>
                </a:solidFill>
                <a:ea typeface="Arial Unicode MS" pitchFamily="34" charset="-128"/>
                <a:cs typeface="Arial Unicode MS" pitchFamily="34" charset="-128"/>
                <a:sym typeface="Symbol" pitchFamily="18" charset="2"/>
              </a:rPr>
              <a:t>		equal to each other</a:t>
            </a:r>
          </a:p>
          <a:p>
            <a:pPr indent="457200" eaLnBrk="0" hangingPunct="0"/>
            <a:r>
              <a:rPr lang="en-US" b="1">
                <a:solidFill>
                  <a:srgbClr val="FF0000"/>
                </a:solidFill>
                <a:ea typeface="Arial Unicode MS" pitchFamily="34" charset="-128"/>
                <a:cs typeface="Arial Unicode MS" pitchFamily="34" charset="-128"/>
                <a:sym typeface="Symbol" pitchFamily="18" charset="2"/>
              </a:rPr>
              <a:t>	</a:t>
            </a:r>
            <a:r>
              <a:rPr lang="en-US" b="1">
                <a:solidFill>
                  <a:srgbClr val="FF0000"/>
                </a:solidFill>
                <a:ea typeface="Arial Unicode MS" pitchFamily="34" charset="-128"/>
                <a:cs typeface="Arial Unicode MS" pitchFamily="34" charset="-128"/>
              </a:rPr>
              <a:t>x</a:t>
            </a:r>
            <a:r>
              <a:rPr lang="en-US" b="1">
                <a:solidFill>
                  <a:srgbClr val="000000"/>
                </a:solidFill>
                <a:ea typeface="Arial Unicode MS" pitchFamily="34" charset="-128"/>
                <a:cs typeface="Arial Unicode MS" pitchFamily="34" charset="-128"/>
                <a:sym typeface="Symbol" pitchFamily="18" charset="2"/>
              </a:rPr>
              <a:t>	(read as “delta x”) indicates the change </a:t>
            </a:r>
          </a:p>
          <a:p>
            <a:pPr indent="457200" eaLnBrk="0" hangingPunct="0"/>
            <a:r>
              <a:rPr lang="en-US" b="1">
                <a:solidFill>
                  <a:srgbClr val="000000"/>
                </a:solidFill>
                <a:ea typeface="Arial Unicode MS" pitchFamily="34" charset="-128"/>
                <a:cs typeface="Arial Unicode MS" pitchFamily="34" charset="-128"/>
                <a:sym typeface="Symbol" pitchFamily="18" charset="2"/>
              </a:rPr>
              <a:t>		in the quantity </a:t>
            </a:r>
            <a:r>
              <a:rPr lang="en-US" b="1" i="1">
                <a:solidFill>
                  <a:srgbClr val="000000"/>
                </a:solidFill>
                <a:ea typeface="Arial Unicode MS" pitchFamily="34" charset="-128"/>
                <a:cs typeface="Arial Unicode MS" pitchFamily="34" charset="-128"/>
                <a:sym typeface="Symbol" pitchFamily="18" charset="2"/>
              </a:rPr>
              <a:t>x</a:t>
            </a:r>
          </a:p>
          <a:p>
            <a:pPr indent="457200" eaLnBrk="0" hangingPunct="0"/>
            <a:r>
              <a:rPr lang="en-US" b="1">
                <a:solidFill>
                  <a:srgbClr val="000000"/>
                </a:solidFill>
                <a:ea typeface="Arial Unicode MS" pitchFamily="34" charset="-128"/>
                <a:cs typeface="Arial Unicode MS" pitchFamily="34" charset="-128"/>
                <a:sym typeface="Symbol" pitchFamily="18" charset="2"/>
              </a:rPr>
              <a:t>	</a:t>
            </a:r>
            <a:r>
              <a:rPr lang="en-US" b="1">
                <a:solidFill>
                  <a:srgbClr val="FF0000"/>
                </a:solidFill>
                <a:ea typeface="Arial Unicode MS" pitchFamily="34" charset="-128"/>
                <a:cs typeface="Arial Unicode MS" pitchFamily="34" charset="-128"/>
                <a:sym typeface="Symbol" pitchFamily="18" charset="2"/>
              </a:rPr>
              <a:t></a:t>
            </a:r>
            <a:r>
              <a:rPr lang="en-US" b="1">
                <a:solidFill>
                  <a:srgbClr val="000000"/>
                </a:solidFill>
                <a:ea typeface="Arial Unicode MS" pitchFamily="34" charset="-128"/>
                <a:cs typeface="Arial Unicode MS" pitchFamily="34" charset="-128"/>
              </a:rPr>
              <a:t>	</a:t>
            </a:r>
            <a:r>
              <a:rPr lang="en-US" b="1">
                <a:solidFill>
                  <a:srgbClr val="000000"/>
                </a:solidFill>
                <a:ea typeface="Arial Unicode MS" pitchFamily="34" charset="-128"/>
                <a:cs typeface="Arial Unicode MS" pitchFamily="34" charset="-128"/>
                <a:sym typeface="Symbol" pitchFamily="18" charset="2"/>
              </a:rPr>
              <a:t>represents a sum of several quantities, also</a:t>
            </a:r>
          </a:p>
          <a:p>
            <a:pPr indent="457200" eaLnBrk="0" hangingPunct="0"/>
            <a:r>
              <a:rPr lang="en-US" b="1">
                <a:solidFill>
                  <a:srgbClr val="000000"/>
                </a:solidFill>
                <a:ea typeface="Arial Unicode MS" pitchFamily="34" charset="-128"/>
                <a:cs typeface="Arial Unicode MS" pitchFamily="34" charset="-128"/>
                <a:sym typeface="Symbol" pitchFamily="18" charset="2"/>
              </a:rPr>
              <a:t>		called </a:t>
            </a:r>
            <a:r>
              <a:rPr lang="en-US" b="1">
                <a:solidFill>
                  <a:srgbClr val="FF0000"/>
                </a:solidFill>
                <a:ea typeface="Arial Unicode MS" pitchFamily="34" charset="-128"/>
                <a:cs typeface="Arial Unicode MS" pitchFamily="34" charset="-128"/>
                <a:sym typeface="Symbol" pitchFamily="18" charset="2"/>
              </a:rPr>
              <a:t>summation </a:t>
            </a:r>
            <a:r>
              <a:rPr lang="en-US" b="1">
                <a:ea typeface="Arial Unicode MS" pitchFamily="34" charset="-128"/>
                <a:cs typeface="Arial Unicode MS" pitchFamily="34" charset="-128"/>
                <a:sym typeface="Symbol" pitchFamily="18" charset="2"/>
              </a:rPr>
              <a:t>(sum of…)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381000"/>
            <a:ext cx="91440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7.</a:t>
            </a:r>
            <a:r>
              <a:rPr lang="en-US" sz="2400" b="1">
                <a:cs typeface="Arial" charset="0"/>
              </a:rPr>
              <a:t> 				Solve for </a:t>
            </a:r>
            <a:r>
              <a:rPr lang="en-US" sz="2400" b="1" i="1">
                <a:cs typeface="Arial" charset="0"/>
              </a:rPr>
              <a:t>t</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8.</a:t>
            </a:r>
            <a:r>
              <a:rPr lang="en-US" sz="2400" b="1">
                <a:cs typeface="Arial" charset="0"/>
              </a:rPr>
              <a:t> 				Solve for </a:t>
            </a:r>
            <a:r>
              <a:rPr lang="en-US" sz="2400" b="1" i="1">
                <a:cs typeface="Arial" charset="0"/>
              </a:rPr>
              <a:t>t</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7170" name="Object 3"/>
          <p:cNvGraphicFramePr>
            <a:graphicFrameLocks noChangeAspect="1"/>
          </p:cNvGraphicFramePr>
          <p:nvPr/>
        </p:nvGraphicFramePr>
        <p:xfrm>
          <a:off x="533400" y="228600"/>
          <a:ext cx="1041400" cy="1066800"/>
        </p:xfrm>
        <a:graphic>
          <a:graphicData uri="http://schemas.openxmlformats.org/presentationml/2006/ole">
            <mc:AlternateContent xmlns:mc="http://schemas.openxmlformats.org/markup-compatibility/2006">
              <mc:Choice xmlns:v="urn:schemas-microsoft-com:vml" Requires="v">
                <p:oleObj spid="_x0000_s7177" r:id="rId4" imgW="380835" imgH="393529" progId="Equation">
                  <p:embed/>
                </p:oleObj>
              </mc:Choice>
              <mc:Fallback>
                <p:oleObj r:id="rId4" imgW="380835" imgH="393529" progId="Equation">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
                        <a:ext cx="10414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2"/>
          <p:cNvGraphicFramePr>
            <a:graphicFrameLocks noChangeAspect="1"/>
          </p:cNvGraphicFramePr>
          <p:nvPr/>
        </p:nvGraphicFramePr>
        <p:xfrm>
          <a:off x="609600" y="3352800"/>
          <a:ext cx="1676400" cy="1146175"/>
        </p:xfrm>
        <a:graphic>
          <a:graphicData uri="http://schemas.openxmlformats.org/presentationml/2006/ole">
            <mc:AlternateContent xmlns:mc="http://schemas.openxmlformats.org/markup-compatibility/2006">
              <mc:Choice xmlns:v="urn:schemas-microsoft-com:vml" Requires="v">
                <p:oleObj spid="_x0000_s7178" r:id="rId6" imgW="571252" imgH="393529" progId="Equation">
                  <p:embed/>
                </p:oleObj>
              </mc:Choice>
              <mc:Fallback>
                <p:oleObj r:id="rId6" imgW="571252" imgH="393529" progId="Equation">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352800"/>
                        <a:ext cx="1676400" cy="114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0" y="381000"/>
            <a:ext cx="9144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9.</a:t>
            </a:r>
            <a:r>
              <a:rPr lang="en-US" sz="2400" b="1">
                <a:cs typeface="Arial" charset="0"/>
              </a:rPr>
              <a:t> 				Solve for </a:t>
            </a:r>
            <a:r>
              <a:rPr lang="en-US" sz="2400" b="1" i="1">
                <a:cs typeface="Arial" charset="0"/>
              </a:rPr>
              <a:t>v</a:t>
            </a:r>
            <a:r>
              <a:rPr lang="en-US" sz="2400" b="1" i="1" baseline="-30000">
                <a:cs typeface="Arial" charset="0"/>
              </a:rPr>
              <a:t>o</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10.</a:t>
            </a:r>
            <a:r>
              <a:rPr lang="en-US" sz="2400" b="1">
                <a:cs typeface="Arial" charset="0"/>
              </a:rPr>
              <a:t> 			Solve for </a:t>
            </a:r>
            <a:r>
              <a:rPr lang="en-US" sz="2400" b="1" i="1">
                <a:cs typeface="Arial" charset="0"/>
              </a:rPr>
              <a:t>x</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8194" name="Object 3"/>
          <p:cNvGraphicFramePr>
            <a:graphicFrameLocks noChangeAspect="1"/>
          </p:cNvGraphicFramePr>
          <p:nvPr/>
        </p:nvGraphicFramePr>
        <p:xfrm>
          <a:off x="685800" y="228600"/>
          <a:ext cx="2286000" cy="1019175"/>
        </p:xfrm>
        <a:graphic>
          <a:graphicData uri="http://schemas.openxmlformats.org/presentationml/2006/ole">
            <mc:AlternateContent xmlns:mc="http://schemas.openxmlformats.org/markup-compatibility/2006">
              <mc:Choice xmlns:v="urn:schemas-microsoft-com:vml" Requires="v">
                <p:oleObj spid="_x0000_s8201" r:id="rId4" imgW="875920" imgH="393529" progId="Equation">
                  <p:embed/>
                </p:oleObj>
              </mc:Choice>
              <mc:Fallback>
                <p:oleObj r:id="rId4" imgW="875920" imgH="393529" progId="Equation">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8600"/>
                        <a:ext cx="2286000" cy="101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2"/>
          <p:cNvGraphicFramePr>
            <a:graphicFrameLocks noChangeAspect="1"/>
          </p:cNvGraphicFramePr>
          <p:nvPr/>
        </p:nvGraphicFramePr>
        <p:xfrm>
          <a:off x="838200" y="3581400"/>
          <a:ext cx="1600200" cy="566738"/>
        </p:xfrm>
        <a:graphic>
          <a:graphicData uri="http://schemas.openxmlformats.org/presentationml/2006/ole">
            <mc:AlternateContent xmlns:mc="http://schemas.openxmlformats.org/markup-compatibility/2006">
              <mc:Choice xmlns:v="urn:schemas-microsoft-com:vml" Requires="v">
                <p:oleObj spid="_x0000_s8202" r:id="rId6" imgW="622030" imgH="215806" progId="Equation">
                  <p:embed/>
                </p:oleObj>
              </mc:Choice>
              <mc:Fallback>
                <p:oleObj r:id="rId6" imgW="622030" imgH="215806" progId="Equation">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3581400"/>
                        <a:ext cx="1600200"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0" y="381000"/>
            <a:ext cx="9144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11.</a:t>
            </a:r>
            <a:r>
              <a:rPr lang="en-US" sz="2400" b="1">
                <a:cs typeface="Arial" charset="0"/>
              </a:rPr>
              <a:t>  			Solve for </a:t>
            </a:r>
            <a:r>
              <a:rPr lang="en-US" sz="2400" b="1" i="1">
                <a:cs typeface="Arial" charset="0"/>
              </a:rPr>
              <a:t>t</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12.</a:t>
            </a:r>
            <a:r>
              <a:rPr lang="en-US" sz="2400" b="1">
                <a:cs typeface="Arial" charset="0"/>
              </a:rPr>
              <a:t> 			Solve for </a:t>
            </a:r>
            <a:r>
              <a:rPr lang="en-US" sz="2400" b="1" i="1">
                <a:cs typeface="Arial" charset="0"/>
              </a:rPr>
              <a:t>v</a:t>
            </a:r>
            <a:r>
              <a:rPr lang="en-US" sz="2400" b="1" i="1" baseline="-30000">
                <a:cs typeface="Arial" charset="0"/>
              </a:rPr>
              <a:t>f</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9218" name="Object 3"/>
          <p:cNvGraphicFramePr>
            <a:graphicFrameLocks noChangeAspect="1"/>
          </p:cNvGraphicFramePr>
          <p:nvPr/>
        </p:nvGraphicFramePr>
        <p:xfrm>
          <a:off x="685800" y="228600"/>
          <a:ext cx="1600200" cy="927100"/>
        </p:xfrm>
        <a:graphic>
          <a:graphicData uri="http://schemas.openxmlformats.org/presentationml/2006/ole">
            <mc:AlternateContent xmlns:mc="http://schemas.openxmlformats.org/markup-compatibility/2006">
              <mc:Choice xmlns:v="urn:schemas-microsoft-com:vml" Requires="v">
                <p:oleObj spid="_x0000_s9225" r:id="rId4" imgW="723586" imgH="418918" progId="Equation">
                  <p:embed/>
                </p:oleObj>
              </mc:Choice>
              <mc:Fallback>
                <p:oleObj r:id="rId4" imgW="723586" imgH="418918" progId="Equation">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8600"/>
                        <a:ext cx="16002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2"/>
          <p:cNvGraphicFramePr>
            <a:graphicFrameLocks noChangeAspect="1"/>
          </p:cNvGraphicFramePr>
          <p:nvPr/>
        </p:nvGraphicFramePr>
        <p:xfrm>
          <a:off x="609600" y="2971800"/>
          <a:ext cx="1905000" cy="1103313"/>
        </p:xfrm>
        <a:graphic>
          <a:graphicData uri="http://schemas.openxmlformats.org/presentationml/2006/ole">
            <mc:AlternateContent xmlns:mc="http://schemas.openxmlformats.org/markup-compatibility/2006">
              <mc:Choice xmlns:v="urn:schemas-microsoft-com:vml" Requires="v">
                <p:oleObj spid="_x0000_s9226" r:id="rId6" imgW="723586" imgH="418918" progId="Equation">
                  <p:embed/>
                </p:oleObj>
              </mc:Choice>
              <mc:Fallback>
                <p:oleObj r:id="rId6" imgW="723586" imgH="418918" progId="Equation">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2971800"/>
                        <a:ext cx="1905000" cy="1103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0" y="533400"/>
            <a:ext cx="9144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13.</a:t>
            </a:r>
            <a:r>
              <a:rPr lang="en-US" sz="2400" b="1">
                <a:cs typeface="Arial" charset="0"/>
              </a:rPr>
              <a:t>    			Solve for </a:t>
            </a:r>
            <a:r>
              <a:rPr lang="en-US" sz="2400" b="1" i="1">
                <a:cs typeface="Arial" charset="0"/>
              </a:rPr>
              <a:t>v</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14.</a:t>
            </a:r>
            <a:r>
              <a:rPr lang="en-US" sz="2400" b="1">
                <a:cs typeface="Arial" charset="0"/>
              </a:rPr>
              <a:t>    			Solve for </a:t>
            </a:r>
            <a:r>
              <a:rPr lang="en-US" sz="2400" b="1" i="1">
                <a:cs typeface="Arial" charset="0"/>
              </a:rPr>
              <a:t>m</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10242" name="Object 3"/>
          <p:cNvGraphicFramePr>
            <a:graphicFrameLocks noChangeAspect="1"/>
          </p:cNvGraphicFramePr>
          <p:nvPr/>
        </p:nvGraphicFramePr>
        <p:xfrm>
          <a:off x="762000" y="381000"/>
          <a:ext cx="1905000" cy="976313"/>
        </p:xfrm>
        <a:graphic>
          <a:graphicData uri="http://schemas.openxmlformats.org/presentationml/2006/ole">
            <mc:AlternateContent xmlns:mc="http://schemas.openxmlformats.org/markup-compatibility/2006">
              <mc:Choice xmlns:v="urn:schemas-microsoft-com:vml" Requires="v">
                <p:oleObj spid="_x0000_s10249" r:id="rId4" imgW="761669" imgH="393529" progId="Equation.DSMT4">
                  <p:embed/>
                </p:oleObj>
              </mc:Choice>
              <mc:Fallback>
                <p:oleObj r:id="rId4" imgW="761669" imgH="393529"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81000"/>
                        <a:ext cx="1905000"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2"/>
          <p:cNvGraphicFramePr>
            <a:graphicFrameLocks noChangeAspect="1"/>
          </p:cNvGraphicFramePr>
          <p:nvPr/>
        </p:nvGraphicFramePr>
        <p:xfrm>
          <a:off x="685800" y="3276600"/>
          <a:ext cx="1752600" cy="898525"/>
        </p:xfrm>
        <a:graphic>
          <a:graphicData uri="http://schemas.openxmlformats.org/presentationml/2006/ole">
            <mc:AlternateContent xmlns:mc="http://schemas.openxmlformats.org/markup-compatibility/2006">
              <mc:Choice xmlns:v="urn:schemas-microsoft-com:vml" Requires="v">
                <p:oleObj spid="_x0000_s10250" r:id="rId6" imgW="761669" imgH="393529" progId="Equation.DSMT4">
                  <p:embed/>
                </p:oleObj>
              </mc:Choice>
              <mc:Fallback>
                <p:oleObj r:id="rId6" imgW="761669" imgH="393529"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276600"/>
                        <a:ext cx="175260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762000"/>
            <a:ext cx="9144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15.</a:t>
            </a:r>
            <a:r>
              <a:rPr lang="en-US" sz="2400" b="1">
                <a:cs typeface="Arial" charset="0"/>
              </a:rPr>
              <a:t>  			Solve for </a:t>
            </a:r>
            <a:r>
              <a:rPr lang="en-US" sz="2400" b="1" i="1">
                <a:cs typeface="Arial" charset="0"/>
              </a:rPr>
              <a:t>r</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16.</a:t>
            </a:r>
            <a:r>
              <a:rPr lang="en-US" sz="2400" b="1">
                <a:cs typeface="Arial" charset="0"/>
              </a:rPr>
              <a:t> 			Solve for </a:t>
            </a:r>
            <a:r>
              <a:rPr lang="en-US" sz="2400" b="1" i="1">
                <a:cs typeface="Arial" charset="0"/>
              </a:rPr>
              <a:t>m</a:t>
            </a:r>
            <a:r>
              <a:rPr lang="en-US" sz="2400" b="1" i="1" baseline="-30000">
                <a:cs typeface="Arial" charset="0"/>
              </a:rPr>
              <a:t>2</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11266" name="Object 3"/>
          <p:cNvGraphicFramePr>
            <a:graphicFrameLocks noChangeAspect="1"/>
          </p:cNvGraphicFramePr>
          <p:nvPr/>
        </p:nvGraphicFramePr>
        <p:xfrm>
          <a:off x="609600" y="533400"/>
          <a:ext cx="1752600" cy="909638"/>
        </p:xfrm>
        <a:graphic>
          <a:graphicData uri="http://schemas.openxmlformats.org/presentationml/2006/ole">
            <mc:AlternateContent xmlns:mc="http://schemas.openxmlformats.org/markup-compatibility/2006">
              <mc:Choice xmlns:v="urn:schemas-microsoft-com:vml" Requires="v">
                <p:oleObj spid="_x0000_s11273" r:id="rId4" imgW="748975" imgH="393529" progId="Equation.DSMT4">
                  <p:embed/>
                </p:oleObj>
              </mc:Choice>
              <mc:Fallback>
                <p:oleObj r:id="rId4" imgW="748975" imgH="393529"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33400"/>
                        <a:ext cx="1752600"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5"/>
          <p:cNvGraphicFramePr>
            <a:graphicFrameLocks noChangeAspect="1"/>
          </p:cNvGraphicFramePr>
          <p:nvPr/>
        </p:nvGraphicFramePr>
        <p:xfrm>
          <a:off x="609600" y="3429000"/>
          <a:ext cx="1752600" cy="909638"/>
        </p:xfrm>
        <a:graphic>
          <a:graphicData uri="http://schemas.openxmlformats.org/presentationml/2006/ole">
            <mc:AlternateContent xmlns:mc="http://schemas.openxmlformats.org/markup-compatibility/2006">
              <mc:Choice xmlns:v="urn:schemas-microsoft-com:vml" Requires="v">
                <p:oleObj spid="_x0000_s11274" r:id="rId6" imgW="748975" imgH="393529" progId="Equation.DSMT4">
                  <p:embed/>
                </p:oleObj>
              </mc:Choice>
              <mc:Fallback>
                <p:oleObj r:id="rId6" imgW="748975" imgH="393529"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429000"/>
                        <a:ext cx="1752600"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0" y="685800"/>
            <a:ext cx="9144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17.</a:t>
            </a:r>
            <a:r>
              <a:rPr lang="en-US" sz="2400" b="1">
                <a:cs typeface="Arial" charset="0"/>
              </a:rPr>
              <a:t> 			Solve for </a:t>
            </a:r>
            <a:r>
              <a:rPr lang="en-US" sz="2400" b="1" i="1">
                <a:cs typeface="Arial" charset="0"/>
              </a:rPr>
              <a:t>L</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18.</a:t>
            </a:r>
            <a:r>
              <a:rPr lang="en-US" sz="2400" b="1">
                <a:cs typeface="Arial" charset="0"/>
              </a:rPr>
              <a:t> 			Solve for </a:t>
            </a:r>
            <a:r>
              <a:rPr lang="en-US" sz="2400" b="1" i="1">
                <a:cs typeface="Arial" charset="0"/>
              </a:rPr>
              <a:t>g</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graphicFrame>
        <p:nvGraphicFramePr>
          <p:cNvPr id="12290" name="Object 3"/>
          <p:cNvGraphicFramePr>
            <a:graphicFrameLocks noChangeAspect="1"/>
          </p:cNvGraphicFramePr>
          <p:nvPr/>
        </p:nvGraphicFramePr>
        <p:xfrm>
          <a:off x="609600" y="381000"/>
          <a:ext cx="1676400" cy="1095375"/>
        </p:xfrm>
        <a:graphic>
          <a:graphicData uri="http://schemas.openxmlformats.org/presentationml/2006/ole">
            <mc:AlternateContent xmlns:mc="http://schemas.openxmlformats.org/markup-compatibility/2006">
              <mc:Choice xmlns:v="urn:schemas-microsoft-com:vml" Requires="v">
                <p:oleObj spid="_x0000_s12297" r:id="rId4" imgW="710891" imgH="469696" progId="Equation">
                  <p:embed/>
                </p:oleObj>
              </mc:Choice>
              <mc:Fallback>
                <p:oleObj r:id="rId4" imgW="710891" imgH="469696" progId="Equation">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81000"/>
                        <a:ext cx="1676400"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5"/>
          <p:cNvGraphicFramePr>
            <a:graphicFrameLocks noChangeAspect="1"/>
          </p:cNvGraphicFramePr>
          <p:nvPr/>
        </p:nvGraphicFramePr>
        <p:xfrm>
          <a:off x="762000" y="3581400"/>
          <a:ext cx="1676400" cy="1095375"/>
        </p:xfrm>
        <a:graphic>
          <a:graphicData uri="http://schemas.openxmlformats.org/presentationml/2006/ole">
            <mc:AlternateContent xmlns:mc="http://schemas.openxmlformats.org/markup-compatibility/2006">
              <mc:Choice xmlns:v="urn:schemas-microsoft-com:vml" Requires="v">
                <p:oleObj spid="_x0000_s12298" r:id="rId6" imgW="710891" imgH="469696" progId="Equation">
                  <p:embed/>
                </p:oleObj>
              </mc:Choice>
              <mc:Fallback>
                <p:oleObj r:id="rId6" imgW="710891" imgH="469696" progId="Equation">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581400"/>
                        <a:ext cx="1676400"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0" y="304800"/>
            <a:ext cx="91440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333399"/>
                </a:solidFill>
                <a:ea typeface="Arial Unicode MS" pitchFamily="34" charset="-128"/>
                <a:cs typeface="Arial Unicode MS" pitchFamily="34" charset="-128"/>
              </a:rPr>
              <a:t>PART III. FACTOR-LABEL METHOD FOR </a:t>
            </a:r>
          </a:p>
          <a:p>
            <a:r>
              <a:rPr lang="en-US" b="1">
                <a:solidFill>
                  <a:srgbClr val="333399"/>
                </a:solidFill>
                <a:ea typeface="Arial Unicode MS" pitchFamily="34" charset="-128"/>
                <a:cs typeface="Arial Unicode MS" pitchFamily="34" charset="-128"/>
              </a:rPr>
              <a:t>CONVERTING UNITS</a:t>
            </a:r>
          </a:p>
          <a:p>
            <a:endParaRPr lang="en-US" b="1">
              <a:solidFill>
                <a:srgbClr val="333399"/>
              </a:solidFill>
              <a:ea typeface="Arial Unicode MS" pitchFamily="34" charset="-128"/>
              <a:cs typeface="Arial Unicode MS" pitchFamily="34" charset="-128"/>
            </a:endParaRPr>
          </a:p>
          <a:p>
            <a:r>
              <a:rPr lang="en-US" b="1">
                <a:cs typeface="Arial" charset="0"/>
              </a:rPr>
              <a:t>Change 25 </a:t>
            </a:r>
            <a:r>
              <a:rPr lang="en-US" b="1" i="1">
                <a:cs typeface="Arial" charset="0"/>
              </a:rPr>
              <a:t>km/h</a:t>
            </a:r>
            <a:r>
              <a:rPr lang="en-US" b="1">
                <a:cs typeface="Arial" charset="0"/>
              </a:rPr>
              <a:t> to </a:t>
            </a:r>
            <a:r>
              <a:rPr lang="en-US" b="1" i="1">
                <a:cs typeface="Arial" charset="0"/>
              </a:rPr>
              <a:t>m/s</a:t>
            </a:r>
            <a:r>
              <a:rPr lang="en-US" b="1">
                <a:cs typeface="Arial" charset="0"/>
              </a:rPr>
              <a:t> </a:t>
            </a:r>
          </a:p>
        </p:txBody>
      </p:sp>
      <p:graphicFrame>
        <p:nvGraphicFramePr>
          <p:cNvPr id="251904" name="Object 0"/>
          <p:cNvGraphicFramePr>
            <a:graphicFrameLocks noChangeAspect="1"/>
          </p:cNvGraphicFramePr>
          <p:nvPr/>
        </p:nvGraphicFramePr>
        <p:xfrm>
          <a:off x="2538413" y="2732088"/>
          <a:ext cx="333375" cy="515937"/>
        </p:xfrm>
        <a:graphic>
          <a:graphicData uri="http://schemas.openxmlformats.org/presentationml/2006/ole">
            <mc:AlternateContent xmlns:mc="http://schemas.openxmlformats.org/markup-compatibility/2006">
              <mc:Choice xmlns:v="urn:schemas-microsoft-com:vml" Requires="v">
                <p:oleObj spid="_x0000_s13331" name="Equation" r:id="rId4" imgW="114120" imgH="177480" progId="Equation.DSMT4">
                  <p:embed/>
                </p:oleObj>
              </mc:Choice>
              <mc:Fallback>
                <p:oleObj name="Equation" r:id="rId4" imgW="114120" imgH="177480" progId="Equation.DSMT4">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8413" y="2732088"/>
                        <a:ext cx="33337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6740" name="Line 4"/>
          <p:cNvSpPr>
            <a:spLocks noChangeShapeType="1"/>
          </p:cNvSpPr>
          <p:nvPr/>
        </p:nvSpPr>
        <p:spPr bwMode="auto">
          <a:xfrm>
            <a:off x="1295400" y="2362200"/>
            <a:ext cx="685800" cy="685800"/>
          </a:xfrm>
          <a:prstGeom prst="line">
            <a:avLst/>
          </a:prstGeom>
          <a:noFill/>
          <a:ln w="28575">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41" name="Line 5"/>
          <p:cNvSpPr>
            <a:spLocks noChangeShapeType="1"/>
          </p:cNvSpPr>
          <p:nvPr/>
        </p:nvSpPr>
        <p:spPr bwMode="auto">
          <a:xfrm>
            <a:off x="2971800" y="3048000"/>
            <a:ext cx="685800" cy="685800"/>
          </a:xfrm>
          <a:prstGeom prst="line">
            <a:avLst/>
          </a:prstGeom>
          <a:noFill/>
          <a:ln w="28575">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51905" name="Object 1"/>
          <p:cNvGraphicFramePr>
            <a:graphicFrameLocks noChangeAspect="1"/>
          </p:cNvGraphicFramePr>
          <p:nvPr/>
        </p:nvGraphicFramePr>
        <p:xfrm>
          <a:off x="533400" y="2438400"/>
          <a:ext cx="5181600" cy="1214438"/>
        </p:xfrm>
        <a:graphic>
          <a:graphicData uri="http://schemas.openxmlformats.org/presentationml/2006/ole">
            <mc:AlternateContent xmlns:mc="http://schemas.openxmlformats.org/markup-compatibility/2006">
              <mc:Choice xmlns:v="urn:schemas-microsoft-com:vml" Requires="v">
                <p:oleObj spid="_x0000_s13332" name="Equation" r:id="rId6" imgW="1841400" imgH="431640" progId="Equation.DSMT4">
                  <p:embed/>
                </p:oleObj>
              </mc:Choice>
              <mc:Fallback>
                <p:oleObj name="Equation" r:id="rId6" imgW="1841400" imgH="43164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2438400"/>
                        <a:ext cx="5181600" cy="121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6743" name="Line 7"/>
          <p:cNvSpPr>
            <a:spLocks noChangeShapeType="1"/>
          </p:cNvSpPr>
          <p:nvPr/>
        </p:nvSpPr>
        <p:spPr bwMode="auto">
          <a:xfrm>
            <a:off x="4572000" y="2362200"/>
            <a:ext cx="685800" cy="685800"/>
          </a:xfrm>
          <a:prstGeom prst="line">
            <a:avLst/>
          </a:prstGeom>
          <a:noFill/>
          <a:ln w="28575">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44" name="Line 8"/>
          <p:cNvSpPr>
            <a:spLocks noChangeShapeType="1"/>
          </p:cNvSpPr>
          <p:nvPr/>
        </p:nvSpPr>
        <p:spPr bwMode="auto">
          <a:xfrm>
            <a:off x="1066800" y="3124200"/>
            <a:ext cx="685800" cy="685800"/>
          </a:xfrm>
          <a:prstGeom prst="line">
            <a:avLst/>
          </a:prstGeom>
          <a:noFill/>
          <a:ln w="28575">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45" name="Rectangle 9"/>
          <p:cNvSpPr>
            <a:spLocks noChangeArrowheads="1"/>
          </p:cNvSpPr>
          <p:nvPr/>
        </p:nvSpPr>
        <p:spPr bwMode="auto">
          <a:xfrm>
            <a:off x="5715000" y="2895600"/>
            <a:ext cx="1828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00"/>
                </a:solidFill>
                <a:cs typeface="Arial" charset="0"/>
              </a:rPr>
              <a:t>=</a:t>
            </a:r>
            <a:r>
              <a:rPr lang="en-US" b="1">
                <a:solidFill>
                  <a:srgbClr val="FF0000"/>
                </a:solidFill>
                <a:cs typeface="Arial" charset="0"/>
              </a:rPr>
              <a:t> 6.94 m/s</a:t>
            </a:r>
            <a:r>
              <a:rPr lang="en-US" sz="1100"/>
              <a:t> </a:t>
            </a:r>
            <a:endParaRPr lang="en-US" sz="2400"/>
          </a:p>
        </p:txBody>
      </p:sp>
      <p:sp>
        <p:nvSpPr>
          <p:cNvPr id="116746" name="Rectangle 10"/>
          <p:cNvSpPr>
            <a:spLocks noChangeArrowheads="1"/>
          </p:cNvSpPr>
          <p:nvPr/>
        </p:nvSpPr>
        <p:spPr bwMode="auto">
          <a:xfrm>
            <a:off x="0" y="40386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cs typeface="Arial" charset="0"/>
              </a:rPr>
              <a:t>What is the conversion factor to convert </a:t>
            </a:r>
            <a:r>
              <a:rPr lang="en-US" sz="2400" b="1" i="1">
                <a:cs typeface="Arial" charset="0"/>
              </a:rPr>
              <a:t>km/h</a:t>
            </a:r>
            <a:r>
              <a:rPr lang="en-US" sz="2400" b="1">
                <a:cs typeface="Arial" charset="0"/>
              </a:rPr>
              <a:t> to </a:t>
            </a:r>
            <a:r>
              <a:rPr lang="en-US" sz="2400" b="1" i="1">
                <a:cs typeface="Arial" charset="0"/>
              </a:rPr>
              <a:t>m/s?</a:t>
            </a:r>
            <a:endParaRPr lang="en-US" sz="1200">
              <a:cs typeface="Times New Roman" pitchFamily="18" charset="0"/>
            </a:endParaRPr>
          </a:p>
          <a:p>
            <a:pPr eaLnBrk="0" hangingPunct="0"/>
            <a:r>
              <a:rPr lang="en-US" b="1">
                <a:solidFill>
                  <a:srgbClr val="FF0000"/>
                </a:solidFill>
                <a:cs typeface="Arial" charset="0"/>
              </a:rPr>
              <a:t>	DIVIDE BY 3.6</a:t>
            </a:r>
            <a:endParaRPr lang="en-US" sz="2400"/>
          </a:p>
        </p:txBody>
      </p:sp>
      <p:sp>
        <p:nvSpPr>
          <p:cNvPr id="13323" name="Rectangle 11"/>
          <p:cNvSpPr>
            <a:spLocks noChangeArrowheads="1"/>
          </p:cNvSpPr>
          <p:nvPr/>
        </p:nvSpPr>
        <p:spPr bwMode="auto">
          <a:xfrm>
            <a:off x="0" y="3154363"/>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4" name="Rectangle 12"/>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16749" name="Rectangle 13"/>
          <p:cNvSpPr>
            <a:spLocks noChangeArrowheads="1"/>
          </p:cNvSpPr>
          <p:nvPr/>
        </p:nvSpPr>
        <p:spPr bwMode="auto">
          <a:xfrm>
            <a:off x="0" y="51054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cs typeface="Arial" charset="0"/>
              </a:rPr>
              <a:t>What is the conversion factor to convert </a:t>
            </a:r>
            <a:r>
              <a:rPr lang="en-US" sz="2400" b="1" i="1">
                <a:cs typeface="Arial" charset="0"/>
              </a:rPr>
              <a:t>m/s</a:t>
            </a:r>
            <a:r>
              <a:rPr lang="en-US" sz="2400" b="1">
                <a:cs typeface="Arial" charset="0"/>
              </a:rPr>
              <a:t> to </a:t>
            </a:r>
            <a:r>
              <a:rPr lang="en-US" sz="2400" b="1" i="1">
                <a:cs typeface="Arial" charset="0"/>
              </a:rPr>
              <a:t>km/h?</a:t>
            </a:r>
            <a:endParaRPr lang="en-US" sz="2400" b="1">
              <a:cs typeface="Arial" charset="0"/>
            </a:endParaRPr>
          </a:p>
          <a:p>
            <a:r>
              <a:rPr lang="en-US" b="1">
                <a:solidFill>
                  <a:srgbClr val="FF0000"/>
                </a:solidFill>
                <a:cs typeface="Arial" charset="0"/>
              </a:rPr>
              <a:t>	MULTIPLY BY 3.6</a:t>
            </a:r>
          </a:p>
        </p:txBody>
      </p:sp>
      <p:sp>
        <p:nvSpPr>
          <p:cNvPr id="13326" name="Rectangle 14"/>
          <p:cNvSpPr>
            <a:spLocks noChangeArrowheads="1"/>
          </p:cNvSpPr>
          <p:nvPr/>
        </p:nvSpPr>
        <p:spPr bwMode="auto">
          <a:xfrm>
            <a:off x="304800" y="26670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	 </a:t>
            </a:r>
          </a:p>
          <a:p>
            <a:pPr eaLnBrk="0" hangingPunct="0"/>
            <a:endParaRPr lang="en-US"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0" y="304800"/>
            <a:ext cx="91440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 USE 03 PHYISCS SKILLS W.S. – UNIT CONVERSION</a:t>
            </a:r>
          </a:p>
          <a:p>
            <a:endParaRPr lang="en-US" sz="2400" b="1">
              <a:solidFill>
                <a:srgbClr val="FF0000"/>
              </a:solidFill>
              <a:cs typeface="Arial" charset="0"/>
            </a:endParaRPr>
          </a:p>
          <a:p>
            <a:r>
              <a:rPr lang="en-US" sz="2400" b="1">
                <a:solidFill>
                  <a:srgbClr val="FF0000"/>
                </a:solidFill>
                <a:cs typeface="Arial" charset="0"/>
              </a:rPr>
              <a:t>1.</a:t>
            </a:r>
            <a:r>
              <a:rPr lang="en-US" sz="2400">
                <a:cs typeface="Arial" charset="0"/>
              </a:rPr>
              <a:t> Convert 28 km to cm.</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p>
          <a:p>
            <a:pPr eaLnBrk="0" hangingPunct="0"/>
            <a:endParaRPr lang="en-US" sz="2400">
              <a:cs typeface="Arial" charset="0"/>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sz="2400">
                <a:solidFill>
                  <a:srgbClr val="FF0000"/>
                </a:solidFill>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2.</a:t>
            </a:r>
            <a:r>
              <a:rPr lang="en-US" sz="2400">
                <a:cs typeface="Arial" charset="0"/>
              </a:rPr>
              <a:t> Convert 45 kg to mg.</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0" y="381000"/>
            <a:ext cx="9144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3.</a:t>
            </a:r>
            <a:r>
              <a:rPr lang="en-US" sz="2400">
                <a:cs typeface="Arial" charset="0"/>
              </a:rPr>
              <a:t> Convert 85 cm/min to m/s.</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endParaRPr lang="en-US" sz="2400" b="1">
              <a:solidFill>
                <a:srgbClr val="FF0000"/>
              </a:solidFill>
              <a:cs typeface="Arial" charset="0"/>
            </a:endParaRPr>
          </a:p>
          <a:p>
            <a:pPr eaLnBrk="0" hangingPunct="0"/>
            <a:r>
              <a:rPr lang="en-US" sz="2400" b="1">
                <a:solidFill>
                  <a:srgbClr val="FF0000"/>
                </a:solidFill>
                <a:cs typeface="Arial" charset="0"/>
              </a:rPr>
              <a:t>4.</a:t>
            </a:r>
            <a:r>
              <a:rPr lang="en-US" sz="2400" b="1">
                <a:cs typeface="Arial" charset="0"/>
              </a:rPr>
              <a:t> </a:t>
            </a:r>
            <a:r>
              <a:rPr lang="en-US" sz="2400">
                <a:cs typeface="Arial" charset="0"/>
              </a:rPr>
              <a:t>8.8x10</a:t>
            </a:r>
            <a:r>
              <a:rPr lang="en-US" sz="2400" baseline="30000">
                <a:cs typeface="Arial" charset="0"/>
              </a:rPr>
              <a:t>-8</a:t>
            </a:r>
            <a:r>
              <a:rPr lang="en-US" sz="2400">
                <a:cs typeface="Arial" charset="0"/>
              </a:rPr>
              <a:t> m to mm</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0" y="838200"/>
            <a:ext cx="9144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5.</a:t>
            </a:r>
            <a:r>
              <a:rPr lang="en-US" sz="2400" b="1">
                <a:cs typeface="Arial" charset="0"/>
              </a:rPr>
              <a:t> </a:t>
            </a:r>
            <a:r>
              <a:rPr lang="en-US" sz="2400">
                <a:cs typeface="Arial" charset="0"/>
              </a:rPr>
              <a:t>Convert the speed of light, 3x10</a:t>
            </a:r>
            <a:r>
              <a:rPr lang="en-US" sz="2400" baseline="30000">
                <a:cs typeface="Arial" charset="0"/>
              </a:rPr>
              <a:t>8</a:t>
            </a:r>
            <a:r>
              <a:rPr lang="en-US" sz="2400">
                <a:cs typeface="Arial" charset="0"/>
              </a:rPr>
              <a:t> m/s, to km/day.</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p>
          <a:p>
            <a:pPr eaLnBrk="0" hangingPunct="0"/>
            <a:endParaRPr lang="en-US" sz="2400" b="1">
              <a:cs typeface="Arial" charset="0"/>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6.</a:t>
            </a:r>
            <a:r>
              <a:rPr lang="en-US" sz="2400">
                <a:cs typeface="Arial" charset="0"/>
              </a:rPr>
              <a:t> Convert 450 m/s to km/h.</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http://www.nrcan.gc.ca/ess/pubs/guide/images/table4_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8594725" cy="389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ChangeArrowheads="1"/>
          </p:cNvSpPr>
          <p:nvPr/>
        </p:nvSpPr>
        <p:spPr bwMode="auto">
          <a:xfrm>
            <a:off x="457200" y="609600"/>
            <a:ext cx="342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333399"/>
                </a:solidFill>
                <a:cs typeface="Arial" charset="0"/>
              </a:rPr>
              <a:t>SI PREFIXES</a:t>
            </a:r>
            <a:r>
              <a:rPr lang="en-US" sz="2800">
                <a:solidFill>
                  <a:srgbClr val="333399"/>
                </a:solidFill>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0" y="685800"/>
            <a:ext cx="9144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7.</a:t>
            </a:r>
            <a:r>
              <a:rPr lang="en-US" sz="2400" b="1">
                <a:cs typeface="Arial" charset="0"/>
              </a:rPr>
              <a:t> </a:t>
            </a:r>
            <a:r>
              <a:rPr lang="en-US" sz="2400">
                <a:cs typeface="Arial" charset="0"/>
              </a:rPr>
              <a:t>Convert 150 km/h to m/s</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sz="2400">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sz="2400" b="1">
                <a:solidFill>
                  <a:srgbClr val="FF0000"/>
                </a:solidFill>
                <a:cs typeface="Arial" charset="0"/>
              </a:rPr>
              <a:t>8.</a:t>
            </a:r>
            <a:r>
              <a:rPr lang="en-US" sz="2400" b="1">
                <a:cs typeface="Arial" charset="0"/>
              </a:rPr>
              <a:t> </a:t>
            </a:r>
            <a:r>
              <a:rPr lang="en-US" sz="2400">
                <a:cs typeface="Arial" charset="0"/>
              </a:rPr>
              <a:t>How many seconds are in a year?</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228600"/>
            <a:ext cx="9144000"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cs typeface="Arial" charset="0"/>
              </a:rPr>
              <a:t>USE 04 PHYISCS SKILLS W.S. – GEOMETRY/TRIG</a:t>
            </a:r>
            <a:endParaRPr lang="en-US" b="1">
              <a:solidFill>
                <a:srgbClr val="333399"/>
              </a:solidFill>
              <a:cs typeface="Arial" charset="0"/>
            </a:endParaRPr>
          </a:p>
          <a:p>
            <a:r>
              <a:rPr lang="en-US" b="1">
                <a:solidFill>
                  <a:srgbClr val="333399"/>
                </a:solidFill>
                <a:cs typeface="Arial" charset="0"/>
              </a:rPr>
              <a:t>BASIC GEOMETRY</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800080"/>
                </a:solidFill>
                <a:cs typeface="Arial" charset="0"/>
              </a:rPr>
              <a:t>Area</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333399"/>
                </a:solidFill>
                <a:cs typeface="Arial" charset="0"/>
              </a:rPr>
              <a:t>Area</a:t>
            </a:r>
            <a:r>
              <a:rPr lang="en-US" b="1">
                <a:cs typeface="Arial" charset="0"/>
              </a:rPr>
              <a:t>, </a:t>
            </a:r>
            <a:r>
              <a:rPr lang="en-US" b="1" i="1">
                <a:solidFill>
                  <a:srgbClr val="800080"/>
                </a:solidFill>
                <a:cs typeface="Arial" charset="0"/>
              </a:rPr>
              <a:t>A</a:t>
            </a:r>
            <a:r>
              <a:rPr lang="en-US" b="1">
                <a:cs typeface="Arial" charset="0"/>
              </a:rPr>
              <a:t>, </a:t>
            </a:r>
            <a:r>
              <a:rPr lang="en-US" b="1">
                <a:solidFill>
                  <a:srgbClr val="333399"/>
                </a:solidFill>
                <a:cs typeface="Arial" charset="0"/>
              </a:rPr>
              <a:t>is the number of square units needed to cover a surface. Some common shapes and</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333399"/>
                </a:solidFill>
                <a:cs typeface="Arial" charset="0"/>
              </a:rPr>
              <a:t>the formulas for calculating the area of each shape are shown below:</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pic>
        <p:nvPicPr>
          <p:cNvPr id="542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9000"/>
            <a:ext cx="91440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cs typeface="Arial" charset="0"/>
              </a:rPr>
              <a:t> USE 04 PHYISCS SKILLS W.S. – GEOMETRY/TRIG</a:t>
            </a:r>
            <a:r>
              <a:rPr lang="en-US" b="1">
                <a:cs typeface="Arial" charset="0"/>
              </a:rPr>
              <a:t> </a:t>
            </a:r>
          </a:p>
          <a:p>
            <a:endParaRPr lang="en-US" b="1">
              <a:cs typeface="Arial" charset="0"/>
            </a:endParaRPr>
          </a:p>
          <a:p>
            <a:r>
              <a:rPr lang="en-US" b="1">
                <a:cs typeface="Arial" charset="0"/>
              </a:rPr>
              <a:t>Find the area of each of the following shapes described below.</a:t>
            </a:r>
            <a:endParaRPr lang="en-US" sz="1200">
              <a:latin typeface="Arial Unicode MS" pitchFamily="34" charset="-128"/>
              <a:ea typeface="Arial Unicode MS" pitchFamily="34" charset="-128"/>
              <a:cs typeface="Arial Unicode MS" pitchFamily="34" charset="-128"/>
            </a:endParaRPr>
          </a:p>
          <a:p>
            <a:pPr eaLnBrk="0" hangingPunct="0"/>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1.</a:t>
            </a:r>
            <a:r>
              <a:rPr lang="en-US" b="1" i="1">
                <a:cs typeface="Arial" charset="0"/>
              </a:rPr>
              <a:t> </a:t>
            </a:r>
            <a:r>
              <a:rPr lang="en-US" b="1">
                <a:cs typeface="Arial" charset="0"/>
              </a:rPr>
              <a:t>A rectangular driveway that is 3.05 m wide and 64.0 m long</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3048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Arial" charset="0"/>
              </a:rPr>
              <a:t>2.</a:t>
            </a:r>
            <a:r>
              <a:rPr lang="en-US" b="1">
                <a:cs typeface="Arial" charset="0"/>
              </a:rPr>
              <a:t> Circle with </a:t>
            </a:r>
            <a:r>
              <a:rPr lang="en-US" b="1" i="1">
                <a:cs typeface="Arial" charset="0"/>
              </a:rPr>
              <a:t>r </a:t>
            </a:r>
            <a:r>
              <a:rPr lang="en-US" b="1">
                <a:cs typeface="Arial" charset="0"/>
              </a:rPr>
              <a:t>= 8.00 cm</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ChangeArrowheads="1"/>
          </p:cNvSpPr>
          <p:nvPr/>
        </p:nvSpPr>
        <p:spPr bwMode="auto">
          <a:xfrm>
            <a:off x="0" y="3048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Arial" charset="0"/>
              </a:rPr>
              <a:t>3.</a:t>
            </a:r>
            <a:r>
              <a:rPr lang="en-US" b="1">
                <a:cs typeface="Arial" charset="0"/>
              </a:rPr>
              <a:t> A shape formed by the figure below</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pic>
        <p:nvPicPr>
          <p:cNvPr id="573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90600"/>
            <a:ext cx="350520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3"/>
          <p:cNvSpPr>
            <a:spLocks noChangeArrowheads="1"/>
          </p:cNvSpPr>
          <p:nvPr/>
        </p:nvSpPr>
        <p:spPr bwMode="auto">
          <a:xfrm>
            <a:off x="0" y="228600"/>
            <a:ext cx="9144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cs typeface="Arial" charset="0"/>
              </a:rPr>
              <a:t>USE 04 PHYISCS SKILLS W.S. – GEOMETRY/TRIG</a:t>
            </a:r>
            <a:endParaRPr lang="en-US" b="1">
              <a:solidFill>
                <a:srgbClr val="333399"/>
              </a:solidFill>
              <a:cs typeface="Arial" charset="0"/>
            </a:endParaRPr>
          </a:p>
          <a:p>
            <a:r>
              <a:rPr lang="en-US" b="1">
                <a:solidFill>
                  <a:srgbClr val="333399"/>
                </a:solidFill>
                <a:cs typeface="Arial" charset="0"/>
              </a:rPr>
              <a:t>Volume</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800080"/>
                </a:solidFill>
                <a:cs typeface="Arial" charset="0"/>
              </a:rPr>
              <a:t>The volume, </a:t>
            </a:r>
            <a:r>
              <a:rPr lang="en-US" b="1">
                <a:solidFill>
                  <a:srgbClr val="333399"/>
                </a:solidFill>
                <a:cs typeface="Arial" charset="0"/>
              </a:rPr>
              <a:t>V</a:t>
            </a:r>
            <a:r>
              <a:rPr lang="en-US" b="1">
                <a:solidFill>
                  <a:srgbClr val="800080"/>
                </a:solidFill>
                <a:cs typeface="Arial" charset="0"/>
              </a:rPr>
              <a:t>, of a three-dimensional object is the amount of space it occupies. The units for volume are length units cubed, such as m</a:t>
            </a:r>
            <a:r>
              <a:rPr lang="en-US" b="1" baseline="30000">
                <a:solidFill>
                  <a:srgbClr val="800080"/>
                </a:solidFill>
                <a:cs typeface="Arial" charset="0"/>
              </a:rPr>
              <a:t>3</a:t>
            </a:r>
            <a:r>
              <a:rPr lang="en-US" b="1">
                <a:solidFill>
                  <a:srgbClr val="800080"/>
                </a:solidFill>
                <a:cs typeface="Arial" charset="0"/>
              </a:rPr>
              <a:t> or cm</a:t>
            </a:r>
            <a:r>
              <a:rPr lang="en-US" b="1" baseline="30000">
                <a:solidFill>
                  <a:srgbClr val="800080"/>
                </a:solidFill>
                <a:cs typeface="Arial" charset="0"/>
              </a:rPr>
              <a:t>3</a:t>
            </a:r>
            <a:r>
              <a:rPr lang="en-US" b="1">
                <a:solidFill>
                  <a:srgbClr val="800080"/>
                </a:solidFill>
                <a:cs typeface="Arial" charset="0"/>
              </a:rPr>
              <a:t>. Some common formulas for volume are shown below:</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pic>
        <p:nvPicPr>
          <p:cNvPr id="2263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3200"/>
            <a:ext cx="8610600" cy="342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457200"/>
            <a:ext cx="91440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Find the volume of the shape:</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4.</a:t>
            </a:r>
            <a:r>
              <a:rPr lang="en-US" b="1">
                <a:cs typeface="Arial" charset="0"/>
              </a:rPr>
              <a:t> A physics laboratory workbook with </a:t>
            </a:r>
          </a:p>
          <a:p>
            <a:pPr eaLnBrk="0" hangingPunct="0"/>
            <a:r>
              <a:rPr lang="en-US" b="1" i="1">
                <a:cs typeface="Arial" charset="0"/>
              </a:rPr>
              <a:t>l = </a:t>
            </a:r>
            <a:r>
              <a:rPr lang="en-US" b="1">
                <a:cs typeface="Arial" charset="0"/>
              </a:rPr>
              <a:t>27.7 cm, </a:t>
            </a:r>
            <a:r>
              <a:rPr lang="en-US" b="1" i="1">
                <a:cs typeface="Arial" charset="0"/>
              </a:rPr>
              <a:t>w =</a:t>
            </a:r>
            <a:r>
              <a:rPr lang="en-US" b="1">
                <a:cs typeface="Arial" charset="0"/>
              </a:rPr>
              <a:t>21.6 cm, and </a:t>
            </a:r>
            <a:r>
              <a:rPr lang="en-US" b="1" i="1">
                <a:cs typeface="Arial" charset="0"/>
              </a:rPr>
              <a:t>h=</a:t>
            </a:r>
            <a:r>
              <a:rPr lang="en-US" b="1">
                <a:cs typeface="Arial" charset="0"/>
              </a:rPr>
              <a:t> 3.7 cm</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304800"/>
            <a:ext cx="91440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Arial" charset="0"/>
              </a:rPr>
              <a:t>5.</a:t>
            </a:r>
            <a:r>
              <a:rPr lang="en-US" b="1">
                <a:cs typeface="Arial" charset="0"/>
              </a:rPr>
              <a:t> A plastic jewel case for a computer CD-ROM with </a:t>
            </a:r>
          </a:p>
          <a:p>
            <a:r>
              <a:rPr lang="en-US" b="1" i="1">
                <a:cs typeface="Arial" charset="0"/>
              </a:rPr>
              <a:t>l=</a:t>
            </a:r>
            <a:r>
              <a:rPr lang="en-US" b="1">
                <a:cs typeface="Arial" charset="0"/>
              </a:rPr>
              <a:t> 14.1 cm, </a:t>
            </a:r>
            <a:r>
              <a:rPr lang="en-US" b="1" i="1">
                <a:cs typeface="Arial" charset="0"/>
              </a:rPr>
              <a:t>w=</a:t>
            </a:r>
            <a:r>
              <a:rPr lang="en-US" b="1">
                <a:cs typeface="Arial" charset="0"/>
              </a:rPr>
              <a:t> 12.4 cm, and </a:t>
            </a:r>
            <a:r>
              <a:rPr lang="en-US" b="1" i="1">
                <a:cs typeface="Arial" charset="0"/>
              </a:rPr>
              <a:t>h=</a:t>
            </a:r>
            <a:r>
              <a:rPr lang="en-US" b="1">
                <a:cs typeface="Arial" charset="0"/>
              </a:rPr>
              <a:t> 1.0 </a:t>
            </a:r>
            <a:r>
              <a:rPr lang="en-US" b="1">
                <a:solidFill>
                  <a:srgbClr val="FF0000"/>
                </a:solidFill>
                <a:cs typeface="Arial" charset="0"/>
              </a:rPr>
              <a:t>mm</a:t>
            </a:r>
            <a:endParaRPr lang="en-US" sz="1200">
              <a:solidFill>
                <a:srgbClr val="FF0000"/>
              </a:solidFill>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4572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Times New Roman" pitchFamily="18" charset="0"/>
              </a:rPr>
              <a:t>6.</a:t>
            </a:r>
            <a:r>
              <a:rPr lang="en-US" b="1">
                <a:cs typeface="Times New Roman" pitchFamily="18" charset="0"/>
              </a:rPr>
              <a:t> A salad crouton cube whose side measures 7.00 mm</a:t>
            </a:r>
            <a:r>
              <a:rPr lang="en-US" sz="1100"/>
              <a:t> </a:t>
            </a:r>
            <a:endParaRPr lang="en-US" sz="2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457200"/>
            <a:ext cx="91440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 </a:t>
            </a:r>
            <a:r>
              <a:rPr lang="en-US" b="1">
                <a:solidFill>
                  <a:srgbClr val="FF0000"/>
                </a:solidFill>
                <a:cs typeface="Arial" charset="0"/>
              </a:rPr>
              <a:t>7.</a:t>
            </a:r>
            <a:r>
              <a:rPr lang="en-US" b="1">
                <a:cs typeface="Arial" charset="0"/>
              </a:rPr>
              <a:t> A cylindrical juice glass with:</a:t>
            </a:r>
          </a:p>
          <a:p>
            <a:r>
              <a:rPr lang="en-US" b="1">
                <a:cs typeface="Arial" charset="0"/>
              </a:rPr>
              <a:t>diameter = 6.5 cm and </a:t>
            </a:r>
            <a:r>
              <a:rPr lang="en-US" b="1" i="1">
                <a:cs typeface="Arial" charset="0"/>
              </a:rPr>
              <a:t>h=</a:t>
            </a:r>
            <a:r>
              <a:rPr lang="en-US" b="1">
                <a:cs typeface="Arial" charset="0"/>
              </a:rPr>
              <a:t> 11.0 cm</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0" y="228600"/>
            <a:ext cx="9144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smtClean="0">
                <a:solidFill>
                  <a:srgbClr val="FF0000"/>
                </a:solidFill>
                <a:cs typeface="Arial" charset="0"/>
              </a:rPr>
              <a:t>Scientific Notation</a:t>
            </a:r>
            <a:endParaRPr lang="en-US" sz="1200" dirty="0">
              <a:latin typeface="Arial Unicode MS" pitchFamily="34" charset="-128"/>
              <a:ea typeface="Arial Unicode MS" pitchFamily="34" charset="-128"/>
              <a:cs typeface="Arial Unicode MS" pitchFamily="34" charset="-128"/>
            </a:endParaRPr>
          </a:p>
          <a:p>
            <a:pPr eaLnBrk="0" hangingPunct="0"/>
            <a:r>
              <a:rPr lang="en-US" b="1" dirty="0">
                <a:cs typeface="Arial" charset="0"/>
              </a:rPr>
              <a:t>Scientific Notation was developed in order to easily represent numbers that are either </a:t>
            </a:r>
            <a:r>
              <a:rPr lang="en-US" b="1" dirty="0">
                <a:solidFill>
                  <a:srgbClr val="FF0000"/>
                </a:solidFill>
                <a:cs typeface="Arial" charset="0"/>
              </a:rPr>
              <a:t>very large</a:t>
            </a:r>
            <a:r>
              <a:rPr lang="en-US" b="1" dirty="0">
                <a:cs typeface="Arial" charset="0"/>
              </a:rPr>
              <a:t> or </a:t>
            </a:r>
            <a:r>
              <a:rPr lang="en-US" b="1" dirty="0">
                <a:solidFill>
                  <a:srgbClr val="FF0000"/>
                </a:solidFill>
                <a:cs typeface="Arial" charset="0"/>
              </a:rPr>
              <a:t>very small</a:t>
            </a:r>
            <a:r>
              <a:rPr lang="en-US" b="1" dirty="0">
                <a:cs typeface="Arial" charset="0"/>
              </a:rPr>
              <a:t>. Here are two examples of large and small numbers. They are expressed in </a:t>
            </a:r>
            <a:r>
              <a:rPr lang="en-US" b="1" dirty="0">
                <a:solidFill>
                  <a:srgbClr val="FF0000"/>
                </a:solidFill>
                <a:cs typeface="Arial" charset="0"/>
              </a:rPr>
              <a:t>decimal form</a:t>
            </a:r>
            <a:r>
              <a:rPr lang="en-US" b="1" dirty="0">
                <a:cs typeface="Arial" charset="0"/>
              </a:rPr>
              <a:t> instead of </a:t>
            </a:r>
            <a:r>
              <a:rPr lang="en-US" b="1" dirty="0">
                <a:solidFill>
                  <a:srgbClr val="FF0000"/>
                </a:solidFill>
                <a:cs typeface="Arial" charset="0"/>
              </a:rPr>
              <a:t>scientific notation</a:t>
            </a:r>
            <a:r>
              <a:rPr lang="en-US" b="1" dirty="0">
                <a:cs typeface="Arial" charset="0"/>
              </a:rPr>
              <a:t> to help illustrate the problem: </a:t>
            </a:r>
            <a:endParaRPr lang="en-US" sz="1200" dirty="0">
              <a:latin typeface="Arial Unicode MS" pitchFamily="34" charset="-128"/>
              <a:ea typeface="Arial Unicode MS" pitchFamily="34" charset="-128"/>
              <a:cs typeface="Arial Unicode MS" pitchFamily="34" charset="-128"/>
            </a:endParaRPr>
          </a:p>
          <a:p>
            <a:pPr eaLnBrk="0" hangingPunct="0"/>
            <a:endParaRPr lang="en-US" sz="2400" dirty="0"/>
          </a:p>
        </p:txBody>
      </p:sp>
      <p:sp>
        <p:nvSpPr>
          <p:cNvPr id="160771" name="Rectangle 3"/>
          <p:cNvSpPr>
            <a:spLocks noChangeArrowheads="1"/>
          </p:cNvSpPr>
          <p:nvPr/>
        </p:nvSpPr>
        <p:spPr bwMode="auto">
          <a:xfrm>
            <a:off x="0" y="2803525"/>
            <a:ext cx="9144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The Andromeda Galaxy (the closest one to our Milky Way galaxy) contains at least </a:t>
            </a:r>
            <a:r>
              <a:rPr lang="en-US" b="1">
                <a:solidFill>
                  <a:srgbClr val="FF0000"/>
                </a:solidFill>
                <a:cs typeface="Arial" charset="0"/>
              </a:rPr>
              <a:t>200,000,000,000</a:t>
            </a:r>
            <a:r>
              <a:rPr lang="en-US" b="1">
                <a:cs typeface="Arial" charset="0"/>
              </a:rPr>
              <a:t> stars. </a:t>
            </a:r>
            <a:endParaRPr lang="en-US" sz="2400"/>
          </a:p>
        </p:txBody>
      </p:sp>
      <p:sp>
        <p:nvSpPr>
          <p:cNvPr id="38916" name="Rectangle 4"/>
          <p:cNvSpPr>
            <a:spLocks noChangeArrowheads="1"/>
          </p:cNvSpPr>
          <p:nvPr/>
        </p:nvSpPr>
        <p:spPr bwMode="auto">
          <a:xfrm>
            <a:off x="120650" y="258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60774" name="Picture 6" descr="http://www.ieer.org/androm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962400"/>
            <a:ext cx="2743200" cy="244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3810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cs typeface="Times New Roman" pitchFamily="18" charset="0"/>
              </a:rPr>
              <a:t>8.</a:t>
            </a:r>
            <a:r>
              <a:rPr lang="en-US" b="1">
                <a:cs typeface="Times New Roman" pitchFamily="18" charset="0"/>
              </a:rPr>
              <a:t> A basketball with diameter = 22 cm</a:t>
            </a:r>
            <a:r>
              <a:rPr lang="en-US" sz="1100"/>
              <a:t> </a:t>
            </a:r>
            <a:endParaRPr lang="en-US" sz="2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588" y="1216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64515" name="Rectangle 3"/>
          <p:cNvSpPr>
            <a:spLocks noChangeArrowheads="1"/>
          </p:cNvSpPr>
          <p:nvPr/>
        </p:nvSpPr>
        <p:spPr bwMode="auto">
          <a:xfrm>
            <a:off x="1588" y="1216025"/>
            <a:ext cx="86868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4341" name="Picture 5" descr="F:\Instructor_Resources\Chapter_01\Text_Images\FG01_12-01U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6400"/>
            <a:ext cx="9144000"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Rectangle 6"/>
          <p:cNvSpPr>
            <a:spLocks noChangeArrowheads="1"/>
          </p:cNvSpPr>
          <p:nvPr/>
        </p:nvSpPr>
        <p:spPr bwMode="auto">
          <a:xfrm>
            <a:off x="0" y="3810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00"/>
                </a:solidFill>
                <a:ea typeface="Arial Unicode MS" pitchFamily="34" charset="-128"/>
                <a:cs typeface="Arial Unicode MS" pitchFamily="34" charset="-128"/>
              </a:rPr>
              <a:t>TRIGONOMETRY</a:t>
            </a:r>
            <a:endParaRPr lang="en-US" sz="24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ChangeArrowheads="1"/>
          </p:cNvSpPr>
          <p:nvPr/>
        </p:nvSpPr>
        <p:spPr bwMode="auto">
          <a:xfrm>
            <a:off x="4191000" y="457200"/>
            <a:ext cx="3352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i="1">
                <a:solidFill>
                  <a:srgbClr val="333399"/>
                </a:solidFill>
                <a:cs typeface="Times New Roman" pitchFamily="18" charset="0"/>
              </a:rPr>
              <a:t>SOH   CAH   TOA</a:t>
            </a:r>
            <a:r>
              <a:rPr lang="en-US" sz="1400" b="1">
                <a:solidFill>
                  <a:srgbClr val="333399"/>
                </a:solidFill>
              </a:rPr>
              <a:t> </a:t>
            </a:r>
            <a:endParaRPr lang="en-US" sz="2400" b="1">
              <a:solidFill>
                <a:srgbClr val="333399"/>
              </a:solidFill>
            </a:endParaRPr>
          </a:p>
        </p:txBody>
      </p:sp>
      <p:graphicFrame>
        <p:nvGraphicFramePr>
          <p:cNvPr id="14338" name="Object 2"/>
          <p:cNvGraphicFramePr>
            <a:graphicFrameLocks noChangeAspect="1"/>
          </p:cNvGraphicFramePr>
          <p:nvPr/>
        </p:nvGraphicFramePr>
        <p:xfrm>
          <a:off x="304800" y="1371600"/>
          <a:ext cx="3695700" cy="2203450"/>
        </p:xfrm>
        <a:graphic>
          <a:graphicData uri="http://schemas.openxmlformats.org/presentationml/2006/ole">
            <mc:AlternateContent xmlns:mc="http://schemas.openxmlformats.org/markup-compatibility/2006">
              <mc:Choice xmlns:v="urn:schemas-microsoft-com:vml" Requires="v">
                <p:oleObj spid="_x0000_s14363" name="Bitmap Image" r:id="rId3" imgW="3323810" imgH="1943371" progId="Paint.Picture">
                  <p:embed/>
                </p:oleObj>
              </mc:Choice>
              <mc:Fallback>
                <p:oleObj name="Bitmap Image" r:id="rId3" imgW="3323810" imgH="1943371"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371600"/>
                        <a:ext cx="3695700"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9985" name="Object 3"/>
          <p:cNvGraphicFramePr>
            <a:graphicFrameLocks noChangeAspect="1"/>
          </p:cNvGraphicFramePr>
          <p:nvPr/>
        </p:nvGraphicFramePr>
        <p:xfrm>
          <a:off x="6019800" y="1600200"/>
          <a:ext cx="671513" cy="990600"/>
        </p:xfrm>
        <a:graphic>
          <a:graphicData uri="http://schemas.openxmlformats.org/presentationml/2006/ole">
            <mc:AlternateContent xmlns:mc="http://schemas.openxmlformats.org/markup-compatibility/2006">
              <mc:Choice xmlns:v="urn:schemas-microsoft-com:vml" Requires="v">
                <p:oleObj spid="_x0000_s14364" name="ips Publishing Equation" r:id="rId5" imgW="266400" imgH="393480" progId="Equation">
                  <p:embed/>
                </p:oleObj>
              </mc:Choice>
              <mc:Fallback>
                <p:oleObj name="ips Publishing Equation" r:id="rId5" imgW="266400" imgH="393480" progId="Equation">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1600200"/>
                        <a:ext cx="671513"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9986" name="Object 4"/>
          <p:cNvGraphicFramePr>
            <a:graphicFrameLocks noChangeAspect="1"/>
          </p:cNvGraphicFramePr>
          <p:nvPr/>
        </p:nvGraphicFramePr>
        <p:xfrm>
          <a:off x="4038600" y="1600200"/>
          <a:ext cx="1905000" cy="996950"/>
        </p:xfrm>
        <a:graphic>
          <a:graphicData uri="http://schemas.openxmlformats.org/presentationml/2006/ole">
            <mc:AlternateContent xmlns:mc="http://schemas.openxmlformats.org/markup-compatibility/2006">
              <mc:Choice xmlns:v="urn:schemas-microsoft-com:vml" Requires="v">
                <p:oleObj spid="_x0000_s14365" name="ips Publishing Equation" r:id="rId7" imgW="799920" imgH="419040" progId="Equation">
                  <p:embed/>
                </p:oleObj>
              </mc:Choice>
              <mc:Fallback>
                <p:oleObj name="ips Publishing Equation" r:id="rId7" imgW="799920" imgH="419040" progId="Equation">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1600200"/>
                        <a:ext cx="190500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9987" name="Object 5"/>
          <p:cNvGraphicFramePr>
            <a:graphicFrameLocks noChangeAspect="1"/>
          </p:cNvGraphicFramePr>
          <p:nvPr/>
        </p:nvGraphicFramePr>
        <p:xfrm>
          <a:off x="4114800" y="3200400"/>
          <a:ext cx="1936750" cy="984250"/>
        </p:xfrm>
        <a:graphic>
          <a:graphicData uri="http://schemas.openxmlformats.org/presentationml/2006/ole">
            <mc:AlternateContent xmlns:mc="http://schemas.openxmlformats.org/markup-compatibility/2006">
              <mc:Choice xmlns:v="urn:schemas-microsoft-com:vml" Requires="v">
                <p:oleObj spid="_x0000_s14366" name="ips Publishing Equation" r:id="rId9" imgW="825480" imgH="419040" progId="Equation">
                  <p:embed/>
                </p:oleObj>
              </mc:Choice>
              <mc:Fallback>
                <p:oleObj name="ips Publishing Equation" r:id="rId9" imgW="825480" imgH="419040" progId="Equation">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3200400"/>
                        <a:ext cx="193675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9988" name="Object 6"/>
          <p:cNvGraphicFramePr>
            <a:graphicFrameLocks noChangeAspect="1"/>
          </p:cNvGraphicFramePr>
          <p:nvPr/>
        </p:nvGraphicFramePr>
        <p:xfrm>
          <a:off x="6096000" y="3200400"/>
          <a:ext cx="703263" cy="990600"/>
        </p:xfrm>
        <a:graphic>
          <a:graphicData uri="http://schemas.openxmlformats.org/presentationml/2006/ole">
            <mc:AlternateContent xmlns:mc="http://schemas.openxmlformats.org/markup-compatibility/2006">
              <mc:Choice xmlns:v="urn:schemas-microsoft-com:vml" Requires="v">
                <p:oleObj spid="_x0000_s14367" name="ips Publishing Equation" r:id="rId11" imgW="279360" imgH="393480" progId="Equation">
                  <p:embed/>
                </p:oleObj>
              </mc:Choice>
              <mc:Fallback>
                <p:oleObj name="ips Publishing Equation" r:id="rId11" imgW="279360" imgH="393480" progId="Equation">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3200400"/>
                        <a:ext cx="703263"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9989" name="Object 7"/>
          <p:cNvGraphicFramePr>
            <a:graphicFrameLocks noChangeAspect="1"/>
          </p:cNvGraphicFramePr>
          <p:nvPr/>
        </p:nvGraphicFramePr>
        <p:xfrm>
          <a:off x="4191000" y="4648200"/>
          <a:ext cx="2057400" cy="1077913"/>
        </p:xfrm>
        <a:graphic>
          <a:graphicData uri="http://schemas.openxmlformats.org/presentationml/2006/ole">
            <mc:AlternateContent xmlns:mc="http://schemas.openxmlformats.org/markup-compatibility/2006">
              <mc:Choice xmlns:v="urn:schemas-microsoft-com:vml" Requires="v">
                <p:oleObj spid="_x0000_s14368" name="ips Publishing Equation" r:id="rId13" imgW="799920" imgH="419040" progId="Equation">
                  <p:embed/>
                </p:oleObj>
              </mc:Choice>
              <mc:Fallback>
                <p:oleObj name="ips Publishing Equation" r:id="rId13" imgW="799920" imgH="419040" progId="Equation">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91000" y="4648200"/>
                        <a:ext cx="20574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9990" name="Object 8"/>
          <p:cNvGraphicFramePr>
            <a:graphicFrameLocks noChangeAspect="1"/>
          </p:cNvGraphicFramePr>
          <p:nvPr/>
        </p:nvGraphicFramePr>
        <p:xfrm>
          <a:off x="6248400" y="4648200"/>
          <a:ext cx="703263" cy="990600"/>
        </p:xfrm>
        <a:graphic>
          <a:graphicData uri="http://schemas.openxmlformats.org/presentationml/2006/ole">
            <mc:AlternateContent xmlns:mc="http://schemas.openxmlformats.org/markup-compatibility/2006">
              <mc:Choice xmlns:v="urn:schemas-microsoft-com:vml" Requires="v">
                <p:oleObj spid="_x0000_s14369" name="ips Publishing Equation" r:id="rId15" imgW="279360" imgH="393480" progId="Equation">
                  <p:embed/>
                </p:oleObj>
              </mc:Choice>
              <mc:Fallback>
                <p:oleObj name="ips Publishing Equation" r:id="rId15" imgW="279360" imgH="393480" progId="Equation">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48400" y="4648200"/>
                        <a:ext cx="703263"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9991" name="Object 9"/>
          <p:cNvGraphicFramePr>
            <a:graphicFrameLocks noChangeAspect="1"/>
          </p:cNvGraphicFramePr>
          <p:nvPr/>
        </p:nvGraphicFramePr>
        <p:xfrm>
          <a:off x="762000" y="3886200"/>
          <a:ext cx="2438400" cy="620713"/>
        </p:xfrm>
        <a:graphic>
          <a:graphicData uri="http://schemas.openxmlformats.org/presentationml/2006/ole">
            <mc:AlternateContent xmlns:mc="http://schemas.openxmlformats.org/markup-compatibility/2006">
              <mc:Choice xmlns:v="urn:schemas-microsoft-com:vml" Requires="v">
                <p:oleObj spid="_x0000_s14370" name="ips Publishing Equation" r:id="rId17" imgW="749160" imgH="190440" progId="Equation">
                  <p:embed/>
                </p:oleObj>
              </mc:Choice>
              <mc:Fallback>
                <p:oleObj name="ips Publishing Equation" r:id="rId17" imgW="749160" imgH="190440" progId="Equation">
                  <p:embed/>
                  <p:pic>
                    <p:nvPicPr>
                      <p:cNvPr id="0"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2000" y="3886200"/>
                        <a:ext cx="243840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Rectangle 2"/>
          <p:cNvSpPr>
            <a:spLocks noChangeArrowheads="1"/>
          </p:cNvSpPr>
          <p:nvPr/>
        </p:nvSpPr>
        <p:spPr bwMode="auto">
          <a:xfrm>
            <a:off x="0" y="304800"/>
            <a:ext cx="1981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333399"/>
                </a:solidFill>
                <a:ea typeface="Arial Unicode MS" pitchFamily="34" charset="-128"/>
                <a:cs typeface="Arial Unicode MS" pitchFamily="34" charset="-128"/>
              </a:rPr>
              <a:t>1. </a:t>
            </a:r>
            <a:endParaRPr lang="en-US" b="1">
              <a:solidFill>
                <a:srgbClr val="333399"/>
              </a:solidFill>
            </a:endParaRPr>
          </a:p>
        </p:txBody>
      </p:sp>
      <p:sp>
        <p:nvSpPr>
          <p:cNvPr id="15369" name="AutoShape 3"/>
          <p:cNvSpPr>
            <a:spLocks noChangeArrowheads="1"/>
          </p:cNvSpPr>
          <p:nvPr/>
        </p:nvSpPr>
        <p:spPr bwMode="auto">
          <a:xfrm>
            <a:off x="609600" y="381000"/>
            <a:ext cx="1524000" cy="838200"/>
          </a:xfrm>
          <a:prstGeom prst="rtTriangle">
            <a:avLst/>
          </a:prstGeom>
          <a:solidFill>
            <a:srgbClr val="FFFFFF"/>
          </a:solidFill>
          <a:ln w="9525">
            <a:solidFill>
              <a:srgbClr val="000000"/>
            </a:solidFill>
            <a:miter lim="800000"/>
            <a:headEnd/>
            <a:tailEnd/>
          </a:ln>
        </p:spPr>
        <p:txBody>
          <a:bodyPr/>
          <a:lstStyle/>
          <a:p>
            <a:endParaRPr lang="en-US"/>
          </a:p>
        </p:txBody>
      </p:sp>
      <p:sp>
        <p:nvSpPr>
          <p:cNvPr id="15370" name="Rectangle 4"/>
          <p:cNvSpPr>
            <a:spLocks noChangeArrowheads="1"/>
          </p:cNvSpPr>
          <p:nvPr/>
        </p:nvSpPr>
        <p:spPr bwMode="auto">
          <a:xfrm>
            <a:off x="914400" y="1295400"/>
            <a:ext cx="1206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a:ea typeface="Arial Unicode MS" pitchFamily="34" charset="-128"/>
                <a:cs typeface="Arial Unicode MS" pitchFamily="34" charset="-128"/>
              </a:rPr>
              <a:t>6.2</a:t>
            </a:r>
          </a:p>
        </p:txBody>
      </p:sp>
      <p:sp>
        <p:nvSpPr>
          <p:cNvPr id="15371" name="Rectangle 5"/>
          <p:cNvSpPr>
            <a:spLocks noChangeArrowheads="1"/>
          </p:cNvSpPr>
          <p:nvPr/>
        </p:nvSpPr>
        <p:spPr bwMode="auto">
          <a:xfrm>
            <a:off x="2209800" y="1066800"/>
            <a:ext cx="522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a:ea typeface="Arial Unicode MS" pitchFamily="34" charset="-128"/>
                <a:cs typeface="Arial Unicode MS" pitchFamily="34" charset="-128"/>
              </a:rPr>
              <a:t>25</a:t>
            </a:r>
            <a:r>
              <a:rPr lang="en-US" sz="2000" b="1">
                <a:cs typeface="Times New Roman" pitchFamily="18" charset="0"/>
              </a:rPr>
              <a:t>º</a:t>
            </a:r>
            <a:endParaRPr lang="en-US" sz="2000" b="1">
              <a:ea typeface="Arial Unicode MS" pitchFamily="34" charset="-128"/>
              <a:cs typeface="Arial Unicode MS" pitchFamily="34" charset="-128"/>
            </a:endParaRPr>
          </a:p>
        </p:txBody>
      </p:sp>
      <p:graphicFrame>
        <p:nvGraphicFramePr>
          <p:cNvPr id="171008" name="Object 2"/>
          <p:cNvGraphicFramePr>
            <a:graphicFrameLocks noChangeAspect="1"/>
          </p:cNvGraphicFramePr>
          <p:nvPr/>
        </p:nvGraphicFramePr>
        <p:xfrm>
          <a:off x="4800600" y="304800"/>
          <a:ext cx="2057400" cy="898525"/>
        </p:xfrm>
        <a:graphic>
          <a:graphicData uri="http://schemas.openxmlformats.org/presentationml/2006/ole">
            <mc:AlternateContent xmlns:mc="http://schemas.openxmlformats.org/markup-compatibility/2006">
              <mc:Choice xmlns:v="urn:schemas-microsoft-com:vml" Requires="v">
                <p:oleObj spid="_x0000_s15389" name="ips Publishing Equation" r:id="rId3" imgW="901440" imgH="393480" progId="Equation">
                  <p:embed/>
                </p:oleObj>
              </mc:Choice>
              <mc:Fallback>
                <p:oleObj name="ips Publishing Equation" r:id="rId3" imgW="901440" imgH="393480" progId="Equation">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04800"/>
                        <a:ext cx="20574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1009" name="Object 3"/>
          <p:cNvGraphicFramePr>
            <a:graphicFrameLocks noChangeAspect="1"/>
          </p:cNvGraphicFramePr>
          <p:nvPr/>
        </p:nvGraphicFramePr>
        <p:xfrm>
          <a:off x="4800600" y="1447800"/>
          <a:ext cx="1676400" cy="838200"/>
        </p:xfrm>
        <a:graphic>
          <a:graphicData uri="http://schemas.openxmlformats.org/presentationml/2006/ole">
            <mc:AlternateContent xmlns:mc="http://schemas.openxmlformats.org/markup-compatibility/2006">
              <mc:Choice xmlns:v="urn:schemas-microsoft-com:vml" Requires="v">
                <p:oleObj spid="_x0000_s15390" name="ips Publishing Equation" r:id="rId5" imgW="787320" imgH="393480" progId="Equation">
                  <p:embed/>
                </p:oleObj>
              </mc:Choice>
              <mc:Fallback>
                <p:oleObj name="ips Publishing Equation" r:id="rId5" imgW="787320" imgH="393480" progId="Equation">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1447800"/>
                        <a:ext cx="1676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4" name="Rectangle 8"/>
          <p:cNvSpPr>
            <a:spLocks noChangeArrowheads="1"/>
          </p:cNvSpPr>
          <p:nvPr/>
        </p:nvSpPr>
        <p:spPr bwMode="auto">
          <a:xfrm>
            <a:off x="6705600" y="1600200"/>
            <a:ext cx="1371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Times New Roman" pitchFamily="18" charset="0"/>
              </a:rPr>
              <a:t>= </a:t>
            </a:r>
            <a:r>
              <a:rPr lang="en-US" b="1">
                <a:solidFill>
                  <a:srgbClr val="FF0000"/>
                </a:solidFill>
                <a:cs typeface="Times New Roman" pitchFamily="18" charset="0"/>
              </a:rPr>
              <a:t>6.84</a:t>
            </a:r>
            <a:r>
              <a:rPr lang="en-US" b="1"/>
              <a:t> </a:t>
            </a:r>
          </a:p>
        </p:txBody>
      </p:sp>
      <p:graphicFrame>
        <p:nvGraphicFramePr>
          <p:cNvPr id="171010" name="Object 4"/>
          <p:cNvGraphicFramePr>
            <a:graphicFrameLocks noChangeAspect="1"/>
          </p:cNvGraphicFramePr>
          <p:nvPr/>
        </p:nvGraphicFramePr>
        <p:xfrm>
          <a:off x="533400" y="2057400"/>
          <a:ext cx="2133600" cy="541338"/>
        </p:xfrm>
        <a:graphic>
          <a:graphicData uri="http://schemas.openxmlformats.org/presentationml/2006/ole">
            <mc:AlternateContent xmlns:mc="http://schemas.openxmlformats.org/markup-compatibility/2006">
              <mc:Choice xmlns:v="urn:schemas-microsoft-com:vml" Requires="v">
                <p:oleObj spid="_x0000_s15391" name="ips Publishing Equation" r:id="rId7" imgW="749160" imgH="190440" progId="Equation">
                  <p:embed/>
                </p:oleObj>
              </mc:Choice>
              <mc:Fallback>
                <p:oleObj name="ips Publishing Equation" r:id="rId7" imgW="749160" imgH="190440" progId="Equation">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2057400"/>
                        <a:ext cx="213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1011" name="Object 5"/>
          <p:cNvGraphicFramePr>
            <a:graphicFrameLocks noChangeAspect="1"/>
          </p:cNvGraphicFramePr>
          <p:nvPr/>
        </p:nvGraphicFramePr>
        <p:xfrm>
          <a:off x="533400" y="2819400"/>
          <a:ext cx="2133600" cy="542925"/>
        </p:xfrm>
        <a:graphic>
          <a:graphicData uri="http://schemas.openxmlformats.org/presentationml/2006/ole">
            <mc:AlternateContent xmlns:mc="http://schemas.openxmlformats.org/markup-compatibility/2006">
              <mc:Choice xmlns:v="urn:schemas-microsoft-com:vml" Requires="v">
                <p:oleObj spid="_x0000_s15392" name="ips Publishing Equation" r:id="rId9" imgW="749160" imgH="190440" progId="Equation">
                  <p:embed/>
                </p:oleObj>
              </mc:Choice>
              <mc:Fallback>
                <p:oleObj name="ips Publishing Equation" r:id="rId9" imgW="749160" imgH="190440" progId="Equation">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2819400"/>
                        <a:ext cx="21336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1012" name="Object 6"/>
          <p:cNvGraphicFramePr>
            <a:graphicFrameLocks noChangeAspect="1"/>
          </p:cNvGraphicFramePr>
          <p:nvPr/>
        </p:nvGraphicFramePr>
        <p:xfrm>
          <a:off x="609600" y="3581400"/>
          <a:ext cx="2209800" cy="657225"/>
        </p:xfrm>
        <a:graphic>
          <a:graphicData uri="http://schemas.openxmlformats.org/presentationml/2006/ole">
            <mc:AlternateContent xmlns:mc="http://schemas.openxmlformats.org/markup-compatibility/2006">
              <mc:Choice xmlns:v="urn:schemas-microsoft-com:vml" Requires="v">
                <p:oleObj spid="_x0000_s15393" name="ips Publishing Equation" r:id="rId11" imgW="812520" imgH="241200" progId="Equation">
                  <p:embed/>
                </p:oleObj>
              </mc:Choice>
              <mc:Fallback>
                <p:oleObj name="ips Publishing Equation" r:id="rId11" imgW="812520" imgH="241200" progId="Equation">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 y="3581400"/>
                        <a:ext cx="22098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1013" name="Object 7"/>
          <p:cNvGraphicFramePr>
            <a:graphicFrameLocks noChangeAspect="1"/>
          </p:cNvGraphicFramePr>
          <p:nvPr/>
        </p:nvGraphicFramePr>
        <p:xfrm>
          <a:off x="2895600" y="3657600"/>
          <a:ext cx="2514600" cy="582613"/>
        </p:xfrm>
        <a:graphic>
          <a:graphicData uri="http://schemas.openxmlformats.org/presentationml/2006/ole">
            <mc:AlternateContent xmlns:mc="http://schemas.openxmlformats.org/markup-compatibility/2006">
              <mc:Choice xmlns:v="urn:schemas-microsoft-com:vml" Requires="v">
                <p:oleObj spid="_x0000_s15394" name="ips Publishing Equation" r:id="rId13" imgW="1206360" imgH="279360" progId="Equation">
                  <p:embed/>
                </p:oleObj>
              </mc:Choice>
              <mc:Fallback>
                <p:oleObj name="ips Publishing Equation" r:id="rId13" imgW="1206360" imgH="279360" progId="Equation">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95600" y="3657600"/>
                        <a:ext cx="2514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9" name="Rectangle 13"/>
          <p:cNvSpPr>
            <a:spLocks noChangeArrowheads="1"/>
          </p:cNvSpPr>
          <p:nvPr/>
        </p:nvSpPr>
        <p:spPr bwMode="auto">
          <a:xfrm>
            <a:off x="5562600" y="3733800"/>
            <a:ext cx="11160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cs typeface="Times New Roman" pitchFamily="18" charset="0"/>
              </a:rPr>
              <a:t>= </a:t>
            </a:r>
            <a:r>
              <a:rPr lang="en-US" b="1">
                <a:solidFill>
                  <a:srgbClr val="FF0000"/>
                </a:solidFill>
                <a:cs typeface="Times New Roman" pitchFamily="18" charset="0"/>
              </a:rPr>
              <a:t>2.89</a:t>
            </a:r>
            <a:r>
              <a:rPr lang="en-US" b="1"/>
              <a:t> </a:t>
            </a:r>
          </a:p>
        </p:txBody>
      </p:sp>
      <p:sp>
        <p:nvSpPr>
          <p:cNvPr id="19470" name="Rectangle 14"/>
          <p:cNvSpPr>
            <a:spLocks noChangeArrowheads="1"/>
          </p:cNvSpPr>
          <p:nvPr/>
        </p:nvSpPr>
        <p:spPr bwMode="auto">
          <a:xfrm>
            <a:off x="762000" y="46482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solidFill>
                  <a:srgbClr val="000000"/>
                </a:solidFill>
                <a:cs typeface="Times New Roman" pitchFamily="18" charset="0"/>
              </a:rPr>
              <a:t>B = 180º - (90º+25º)</a:t>
            </a:r>
            <a:r>
              <a:rPr lang="en-US" sz="2400">
                <a:solidFill>
                  <a:srgbClr val="FF0000"/>
                </a:solidFill>
                <a:cs typeface="Times New Roman" pitchFamily="18" charset="0"/>
              </a:rPr>
              <a:t> </a:t>
            </a:r>
            <a:endParaRPr lang="en-US" sz="2400"/>
          </a:p>
        </p:txBody>
      </p:sp>
      <p:sp>
        <p:nvSpPr>
          <p:cNvPr id="19471" name="Rectangle 15"/>
          <p:cNvSpPr>
            <a:spLocks noChangeArrowheads="1"/>
          </p:cNvSpPr>
          <p:nvPr/>
        </p:nvSpPr>
        <p:spPr bwMode="auto">
          <a:xfrm>
            <a:off x="3505200" y="4648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cs typeface="Times New Roman" pitchFamily="18" charset="0"/>
              </a:rPr>
              <a:t>= </a:t>
            </a:r>
            <a:r>
              <a:rPr lang="en-US" sz="2400" b="1">
                <a:solidFill>
                  <a:srgbClr val="FF0000"/>
                </a:solidFill>
                <a:cs typeface="Times New Roman" pitchFamily="18" charset="0"/>
              </a:rPr>
              <a:t>65º</a:t>
            </a:r>
            <a:r>
              <a:rPr lang="en-US" sz="2400"/>
              <a:t> </a:t>
            </a:r>
          </a:p>
        </p:txBody>
      </p:sp>
      <p:sp>
        <p:nvSpPr>
          <p:cNvPr id="19472" name="Rectangle 16"/>
          <p:cNvSpPr>
            <a:spLocks noChangeArrowheads="1"/>
          </p:cNvSpPr>
          <p:nvPr/>
        </p:nvSpPr>
        <p:spPr bwMode="auto">
          <a:xfrm>
            <a:off x="6629400" y="4876800"/>
            <a:ext cx="2057400" cy="1295400"/>
          </a:xfrm>
          <a:prstGeom prst="rect">
            <a:avLst/>
          </a:prstGeom>
          <a:solidFill>
            <a:srgbClr val="FFFFFF"/>
          </a:solidFill>
          <a:ln w="9525">
            <a:solidFill>
              <a:srgbClr val="000000"/>
            </a:solidFill>
            <a:miter lim="800000"/>
            <a:headEnd/>
            <a:tailEnd/>
          </a:ln>
        </p:spPr>
        <p:txBody>
          <a:bodyPr/>
          <a:lstStyle/>
          <a:p>
            <a:pPr eaLnBrk="0" hangingPunct="0"/>
            <a:r>
              <a:rPr lang="en-US" sz="2400" b="1"/>
              <a:t>c = </a:t>
            </a:r>
            <a:r>
              <a:rPr lang="en-US" sz="2400" b="1">
                <a:solidFill>
                  <a:srgbClr val="333399"/>
                </a:solidFill>
              </a:rPr>
              <a:t>6.84</a:t>
            </a:r>
          </a:p>
          <a:p>
            <a:pPr eaLnBrk="0" hangingPunct="0"/>
            <a:r>
              <a:rPr lang="en-US" sz="2400" b="1"/>
              <a:t>a = </a:t>
            </a:r>
            <a:r>
              <a:rPr lang="en-US" sz="2400" b="1">
                <a:solidFill>
                  <a:srgbClr val="333399"/>
                </a:solidFill>
              </a:rPr>
              <a:t>2.89</a:t>
            </a:r>
          </a:p>
          <a:p>
            <a:pPr eaLnBrk="0" hangingPunct="0"/>
            <a:r>
              <a:rPr lang="en-US" sz="2400" b="1"/>
              <a:t>A = </a:t>
            </a:r>
            <a:r>
              <a:rPr lang="en-US" sz="2400" b="1">
                <a:solidFill>
                  <a:srgbClr val="333399"/>
                </a:solidFill>
              </a:rPr>
              <a:t>65º</a:t>
            </a:r>
            <a:endParaRPr lang="en-US" sz="2400">
              <a:solidFill>
                <a:srgbClr val="333399"/>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533400" y="3276600"/>
            <a:ext cx="82296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00"/>
                </a:solidFill>
                <a:ea typeface="Arial Unicode MS" pitchFamily="34" charset="-128"/>
                <a:cs typeface="Arial Unicode MS" pitchFamily="34" charset="-128"/>
              </a:rPr>
              <a:t>The quantity that is deliberately manipulated is called the </a:t>
            </a:r>
            <a:r>
              <a:rPr lang="en-US" b="1" i="1">
                <a:solidFill>
                  <a:srgbClr val="333399"/>
                </a:solidFill>
                <a:ea typeface="Arial Unicode MS" pitchFamily="34" charset="-128"/>
                <a:cs typeface="Arial Unicode MS" pitchFamily="34" charset="-128"/>
              </a:rPr>
              <a:t>independent variable</a:t>
            </a:r>
            <a:r>
              <a:rPr lang="en-US" b="1">
                <a:solidFill>
                  <a:srgbClr val="000000"/>
                </a:solidFill>
                <a:ea typeface="Arial Unicode MS" pitchFamily="34" charset="-128"/>
                <a:cs typeface="Arial Unicode MS" pitchFamily="34" charset="-128"/>
              </a:rPr>
              <a:t>. </a:t>
            </a:r>
          </a:p>
          <a:p>
            <a:r>
              <a:rPr lang="en-US" b="1">
                <a:solidFill>
                  <a:srgbClr val="000000"/>
                </a:solidFill>
                <a:ea typeface="Arial Unicode MS" pitchFamily="34" charset="-128"/>
                <a:cs typeface="Arial Unicode MS" pitchFamily="34" charset="-128"/>
              </a:rPr>
              <a:t>The quantity that changes as a result of </a:t>
            </a:r>
            <a:r>
              <a:rPr lang="en-US" b="1">
                <a:ea typeface="Arial Unicode MS" pitchFamily="34" charset="-128"/>
                <a:cs typeface="Arial Unicode MS" pitchFamily="34" charset="-128"/>
              </a:rPr>
              <a:t>the independent variable is</a:t>
            </a:r>
            <a:r>
              <a:rPr lang="en-US" b="1">
                <a:solidFill>
                  <a:srgbClr val="000000"/>
                </a:solidFill>
                <a:ea typeface="Arial Unicode MS" pitchFamily="34" charset="-128"/>
                <a:cs typeface="Arial Unicode MS" pitchFamily="34" charset="-128"/>
              </a:rPr>
              <a:t> called the </a:t>
            </a:r>
            <a:r>
              <a:rPr lang="en-US" b="1" i="1">
                <a:solidFill>
                  <a:srgbClr val="333399"/>
                </a:solidFill>
                <a:ea typeface="Arial Unicode MS" pitchFamily="34" charset="-128"/>
                <a:cs typeface="Arial Unicode MS" pitchFamily="34" charset="-128"/>
              </a:rPr>
              <a:t>dependent variable.</a:t>
            </a:r>
            <a:endParaRPr lang="en-US" b="1" i="1">
              <a:solidFill>
                <a:srgbClr val="333399"/>
              </a:solidFill>
            </a:endParaRPr>
          </a:p>
        </p:txBody>
      </p:sp>
      <p:pic>
        <p:nvPicPr>
          <p:cNvPr id="65539" name="Picture 3" descr="http://www.hotproducts.com.au/hotp_gif/graph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24542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0" name="Rectangle 4"/>
          <p:cNvSpPr>
            <a:spLocks noChangeArrowheads="1"/>
          </p:cNvSpPr>
          <p:nvPr/>
        </p:nvSpPr>
        <p:spPr bwMode="auto">
          <a:xfrm>
            <a:off x="3124200" y="304800"/>
            <a:ext cx="5257800" cy="227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b="1">
                <a:solidFill>
                  <a:srgbClr val="333399"/>
                </a:solidFill>
                <a:ea typeface="Arial Unicode MS" pitchFamily="34" charset="-128"/>
                <a:cs typeface="Arial Unicode MS" pitchFamily="34" charset="-128"/>
              </a:rPr>
              <a:t>GRAPHING TECHNIQUES</a:t>
            </a:r>
            <a:endParaRPr lang="en-US" b="1">
              <a:solidFill>
                <a:srgbClr val="000000"/>
              </a:solidFill>
              <a:ea typeface="Arial Unicode MS" pitchFamily="34" charset="-128"/>
              <a:cs typeface="Arial Unicode MS" pitchFamily="34" charset="-128"/>
            </a:endParaRPr>
          </a:p>
          <a:p>
            <a:pPr eaLnBrk="0" hangingPunct="0">
              <a:spcBef>
                <a:spcPct val="50000"/>
              </a:spcBef>
            </a:pPr>
            <a:r>
              <a:rPr lang="en-US" b="1">
                <a:solidFill>
                  <a:srgbClr val="000000"/>
                </a:solidFill>
                <a:ea typeface="Arial Unicode MS" pitchFamily="34" charset="-128"/>
                <a:cs typeface="Arial Unicode MS" pitchFamily="34" charset="-128"/>
              </a:rPr>
              <a:t>Frequently an investigation will involve finding out how changing one quantity affects the value of another.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8600"/>
            <a:ext cx="4953000"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5" name="Rectangle 3"/>
          <p:cNvSpPr>
            <a:spLocks noChangeArrowheads="1"/>
          </p:cNvSpPr>
          <p:nvPr/>
        </p:nvSpPr>
        <p:spPr bwMode="auto">
          <a:xfrm>
            <a:off x="990600" y="4384675"/>
            <a:ext cx="7772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buFontTx/>
              <a:buAutoNum type="arabicPeriod"/>
            </a:pPr>
            <a:r>
              <a:rPr lang="en-US" b="1">
                <a:solidFill>
                  <a:srgbClr val="000000"/>
                </a:solidFill>
                <a:ea typeface="Arial Unicode MS" pitchFamily="34" charset="-128"/>
                <a:cs typeface="Arial Unicode MS" pitchFamily="34" charset="-128"/>
              </a:rPr>
              <a:t>Identify the independent and dependent variables:                                                            			</a:t>
            </a:r>
            <a:r>
              <a:rPr lang="en-US" b="1"/>
              <a:t>Time = </a:t>
            </a:r>
            <a:r>
              <a:rPr lang="en-US" b="1">
                <a:solidFill>
                  <a:srgbClr val="FF0000"/>
                </a:solidFill>
              </a:rPr>
              <a:t>independent                           			</a:t>
            </a:r>
            <a:r>
              <a:rPr lang="en-US" b="1"/>
              <a:t>Position = </a:t>
            </a:r>
            <a:r>
              <a:rPr lang="en-US" b="1">
                <a:solidFill>
                  <a:srgbClr val="FF0000"/>
                </a:solidFill>
              </a:rPr>
              <a:t>dependent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0" y="40386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b="1">
                <a:solidFill>
                  <a:srgbClr val="000000"/>
                </a:solidFill>
                <a:cs typeface="Arial" charset="0"/>
              </a:rPr>
              <a:t>2.</a:t>
            </a:r>
            <a:r>
              <a:rPr lang="en-US">
                <a:solidFill>
                  <a:srgbClr val="000000"/>
                </a:solidFill>
                <a:cs typeface="Arial" charset="0"/>
              </a:rPr>
              <a:t> 	</a:t>
            </a:r>
            <a:r>
              <a:rPr lang="en-US" b="1">
                <a:solidFill>
                  <a:srgbClr val="000000"/>
                </a:solidFill>
                <a:cs typeface="Arial" charset="0"/>
              </a:rPr>
              <a:t>Choose your scale carefully: 	5 cm = 1 unit</a:t>
            </a:r>
          </a:p>
        </p:txBody>
      </p:sp>
      <p:sp>
        <p:nvSpPr>
          <p:cNvPr id="122883" name="Rectangle 3"/>
          <p:cNvSpPr>
            <a:spLocks noChangeArrowheads="1"/>
          </p:cNvSpPr>
          <p:nvPr/>
        </p:nvSpPr>
        <p:spPr bwMode="auto">
          <a:xfrm>
            <a:off x="0" y="464820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arabicPeriod" startAt="3"/>
            </a:pPr>
            <a:r>
              <a:rPr lang="en-US" b="1">
                <a:cs typeface="Arial" charset="0"/>
              </a:rPr>
              <a:t>Plot the </a:t>
            </a:r>
            <a:r>
              <a:rPr lang="en-US" b="1">
                <a:solidFill>
                  <a:srgbClr val="FF0000"/>
                </a:solidFill>
                <a:cs typeface="Arial" charset="0"/>
              </a:rPr>
              <a:t>independent</a:t>
            </a:r>
            <a:r>
              <a:rPr lang="en-US" b="1">
                <a:cs typeface="Arial" charset="0"/>
              </a:rPr>
              <a:t> variable on the horizontal (</a:t>
            </a:r>
            <a:r>
              <a:rPr lang="en-US" b="1" i="1">
                <a:solidFill>
                  <a:srgbClr val="FF0000"/>
                </a:solidFill>
                <a:cs typeface="Arial" charset="0"/>
              </a:rPr>
              <a:t>x</a:t>
            </a:r>
            <a:r>
              <a:rPr lang="en-US" b="1">
                <a:cs typeface="Arial" charset="0"/>
              </a:rPr>
              <a:t>) axis and the dependent </a:t>
            </a:r>
            <a:r>
              <a:rPr lang="en-US" b="1">
                <a:solidFill>
                  <a:srgbClr val="FF0000"/>
                </a:solidFill>
                <a:cs typeface="Arial" charset="0"/>
              </a:rPr>
              <a:t>variable</a:t>
            </a:r>
            <a:r>
              <a:rPr lang="en-US" b="1">
                <a:cs typeface="Arial" charset="0"/>
              </a:rPr>
              <a:t> on the vertical (</a:t>
            </a:r>
            <a:r>
              <a:rPr lang="en-US" b="1" i="1">
                <a:solidFill>
                  <a:srgbClr val="FF0000"/>
                </a:solidFill>
                <a:cs typeface="Arial" charset="0"/>
              </a:rPr>
              <a:t>y</a:t>
            </a:r>
            <a:r>
              <a:rPr lang="en-US" b="1">
                <a:cs typeface="Arial" charset="0"/>
              </a:rPr>
              <a:t>) axis.</a:t>
            </a:r>
            <a:r>
              <a:rPr lang="en-US" sz="1400" b="1"/>
              <a:t> </a:t>
            </a:r>
            <a:endParaRPr lang="en-US" sz="2400" b="1"/>
          </a:p>
        </p:txBody>
      </p:sp>
      <p:pic>
        <p:nvPicPr>
          <p:cNvPr id="675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04800"/>
            <a:ext cx="4191000" cy="346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962400" y="381000"/>
            <a:ext cx="51816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4. If the data points appear to lie roughly in a straight line, draw the </a:t>
            </a:r>
            <a:r>
              <a:rPr lang="en-US" b="1">
                <a:solidFill>
                  <a:srgbClr val="FF0000"/>
                </a:solidFill>
                <a:cs typeface="Arial" charset="0"/>
              </a:rPr>
              <a:t>best straight line</a:t>
            </a:r>
            <a:r>
              <a:rPr lang="en-US" b="1">
                <a:cs typeface="Arial" charset="0"/>
              </a:rPr>
              <a:t> you can with a ruler and a sharp pencil. </a:t>
            </a:r>
            <a:endParaRPr lang="en-US" sz="2400" b="1"/>
          </a:p>
        </p:txBody>
      </p:sp>
      <p:sp>
        <p:nvSpPr>
          <p:cNvPr id="124931" name="Rectangle 3"/>
          <p:cNvSpPr>
            <a:spLocks noChangeArrowheads="1"/>
          </p:cNvSpPr>
          <p:nvPr/>
        </p:nvSpPr>
        <p:spPr bwMode="auto">
          <a:xfrm>
            <a:off x="3810000" y="2514600"/>
            <a:ext cx="3352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5. </a:t>
            </a:r>
            <a:r>
              <a:rPr lang="en-US" b="1" i="1">
                <a:cs typeface="Arial" charset="0"/>
              </a:rPr>
              <a:t> </a:t>
            </a:r>
            <a:r>
              <a:rPr lang="en-US" b="1">
                <a:solidFill>
                  <a:srgbClr val="FF0000"/>
                </a:solidFill>
                <a:cs typeface="Arial" charset="0"/>
              </a:rPr>
              <a:t>Title</a:t>
            </a:r>
            <a:r>
              <a:rPr lang="en-US" b="1">
                <a:cs typeface="Arial" charset="0"/>
              </a:rPr>
              <a:t> your graph. </a:t>
            </a:r>
            <a:endParaRPr lang="en-US" sz="2400" b="1"/>
          </a:p>
        </p:txBody>
      </p:sp>
      <p:sp>
        <p:nvSpPr>
          <p:cNvPr id="124932" name="Rectangle 4"/>
          <p:cNvSpPr>
            <a:spLocks noChangeArrowheads="1"/>
          </p:cNvSpPr>
          <p:nvPr/>
        </p:nvSpPr>
        <p:spPr bwMode="auto">
          <a:xfrm>
            <a:off x="1447800" y="3733800"/>
            <a:ext cx="61722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6. </a:t>
            </a:r>
            <a:r>
              <a:rPr lang="en-US" b="1">
                <a:solidFill>
                  <a:srgbClr val="FF0000"/>
                </a:solidFill>
                <a:cs typeface="Arial" charset="0"/>
              </a:rPr>
              <a:t>Label</a:t>
            </a:r>
            <a:r>
              <a:rPr lang="en-US" b="1">
                <a:cs typeface="Arial" charset="0"/>
              </a:rPr>
              <a:t> each axis with the </a:t>
            </a:r>
            <a:r>
              <a:rPr lang="en-US" b="1">
                <a:solidFill>
                  <a:srgbClr val="FF0000"/>
                </a:solidFill>
                <a:cs typeface="Arial" charset="0"/>
              </a:rPr>
              <a:t>name</a:t>
            </a:r>
            <a:r>
              <a:rPr lang="en-US" b="1">
                <a:cs typeface="Arial" charset="0"/>
              </a:rPr>
              <a:t> of the variable and the </a:t>
            </a:r>
            <a:r>
              <a:rPr lang="en-US" b="1">
                <a:solidFill>
                  <a:srgbClr val="FF0000"/>
                </a:solidFill>
                <a:cs typeface="Arial" charset="0"/>
              </a:rPr>
              <a:t>unit</a:t>
            </a:r>
            <a:r>
              <a:rPr lang="en-US" b="1">
                <a:cs typeface="Arial" charset="0"/>
              </a:rPr>
              <a:t>. </a:t>
            </a:r>
            <a:endParaRPr lang="en-US" sz="2400" b="1"/>
          </a:p>
        </p:txBody>
      </p:sp>
      <p:pic>
        <p:nvPicPr>
          <p:cNvPr id="686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33400"/>
            <a:ext cx="33528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077325" cy="601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5" name="Rectangle 3"/>
          <p:cNvSpPr>
            <a:spLocks noChangeArrowheads="1"/>
          </p:cNvSpPr>
          <p:nvPr/>
        </p:nvSpPr>
        <p:spPr bwMode="auto">
          <a:xfrm>
            <a:off x="0" y="304800"/>
            <a:ext cx="1828800" cy="6172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63550"/>
            <a:ext cx="9372600" cy="60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9" name="Rectangle 3"/>
          <p:cNvSpPr>
            <a:spLocks noChangeArrowheads="1"/>
          </p:cNvSpPr>
          <p:nvPr/>
        </p:nvSpPr>
        <p:spPr bwMode="auto">
          <a:xfrm>
            <a:off x="-381000" y="304800"/>
            <a:ext cx="2286000" cy="6248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0" y="22860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On the other hand, the weight of an alpha particle, which is emitted in the radioactive decay of Plutonium-239, is</a:t>
            </a:r>
            <a:br>
              <a:rPr lang="en-US" b="1">
                <a:cs typeface="Arial" charset="0"/>
              </a:rPr>
            </a:br>
            <a:r>
              <a:rPr lang="en-US" b="1">
                <a:solidFill>
                  <a:srgbClr val="FF0000"/>
                </a:solidFill>
                <a:cs typeface="Arial" charset="0"/>
              </a:rPr>
              <a:t>0.000,000,000,000,000,000,000,000,006,645</a:t>
            </a:r>
            <a:r>
              <a:rPr lang="en-US" b="1">
                <a:cs typeface="Arial" charset="0"/>
              </a:rPr>
              <a:t> kilograms. </a:t>
            </a:r>
            <a:endParaRPr lang="en-US" sz="2400"/>
          </a:p>
        </p:txBody>
      </p:sp>
      <p:sp>
        <p:nvSpPr>
          <p:cNvPr id="39939" name="Rectangle 3"/>
          <p:cNvSpPr>
            <a:spLocks noChangeArrowheads="1"/>
          </p:cNvSpPr>
          <p:nvPr/>
        </p:nvSpPr>
        <p:spPr bwMode="auto">
          <a:xfrm>
            <a:off x="-19050" y="3114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61797" name="Picture 5" descr="http://www.ieer.org/alphp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676400"/>
            <a:ext cx="18288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8" name="Rectangle 6"/>
          <p:cNvSpPr>
            <a:spLocks noChangeArrowheads="1"/>
          </p:cNvSpPr>
          <p:nvPr/>
        </p:nvSpPr>
        <p:spPr bwMode="auto">
          <a:xfrm>
            <a:off x="0" y="3733800"/>
            <a:ext cx="91440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As you can see, it could get tedious writing out those numbers repeatedly. So, a system was developed to help represent these numbers in a way that was easy to read and understand: </a:t>
            </a:r>
            <a:r>
              <a:rPr lang="en-US" b="1">
                <a:solidFill>
                  <a:srgbClr val="FF0000"/>
                </a:solidFill>
                <a:cs typeface="Arial" charset="0"/>
              </a:rPr>
              <a:t>Scientific Notation.</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9201150" cy="601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Rectangle 3"/>
          <p:cNvSpPr>
            <a:spLocks noChangeArrowheads="1"/>
          </p:cNvSpPr>
          <p:nvPr/>
        </p:nvSpPr>
        <p:spPr bwMode="auto">
          <a:xfrm>
            <a:off x="-685800" y="228600"/>
            <a:ext cx="1981200" cy="6324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0" y="228600"/>
            <a:ext cx="9144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b="1">
                <a:solidFill>
                  <a:srgbClr val="333399"/>
                </a:solidFill>
                <a:cs typeface="Arial" charset="0"/>
              </a:rPr>
              <a:t>1.</a:t>
            </a:r>
            <a:r>
              <a:rPr lang="en-US" sz="2200">
                <a:cs typeface="Arial" charset="0"/>
              </a:rPr>
              <a:t> </a:t>
            </a:r>
            <a:r>
              <a:rPr lang="en-US" sz="2200" b="1">
                <a:cs typeface="Arial" charset="0"/>
              </a:rPr>
              <a:t>Suppose you recorded the following data during a study of the relationship of force and acceleration. Prepare a graph showing these data.</a:t>
            </a:r>
            <a:r>
              <a:rPr lang="en-US" sz="2200" b="1"/>
              <a:t> </a:t>
            </a:r>
          </a:p>
        </p:txBody>
      </p:sp>
      <p:sp>
        <p:nvSpPr>
          <p:cNvPr id="72707" name="Rectangle 3"/>
          <p:cNvSpPr>
            <a:spLocks noChangeArrowheads="1"/>
          </p:cNvSpPr>
          <p:nvPr/>
        </p:nvSpPr>
        <p:spPr bwMode="auto">
          <a:xfrm>
            <a:off x="8229600" y="3581400"/>
            <a:ext cx="2286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40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990600"/>
            <a:ext cx="6096000"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30480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b="1">
                <a:solidFill>
                  <a:srgbClr val="333399"/>
                </a:solidFill>
                <a:ea typeface="Arial Unicode MS" pitchFamily="34" charset="-128"/>
                <a:cs typeface="Arial Unicode MS" pitchFamily="34" charset="-128"/>
              </a:rPr>
              <a:t>a.</a:t>
            </a:r>
            <a:r>
              <a:rPr lang="en-US" b="1">
                <a:solidFill>
                  <a:srgbClr val="000000"/>
                </a:solidFill>
                <a:ea typeface="Arial Unicode MS" pitchFamily="34" charset="-128"/>
                <a:cs typeface="Arial Unicode MS" pitchFamily="34" charset="-128"/>
              </a:rPr>
              <a:t> Describe the relationship between force and acceleration as shown by the graph.</a:t>
            </a:r>
            <a:endParaRPr lang="en-US" b="1"/>
          </a:p>
          <a:p>
            <a:pPr marL="457200" indent="-457200"/>
            <a:r>
              <a:rPr lang="en-US" b="1"/>
              <a:t>		</a:t>
            </a:r>
            <a:r>
              <a:rPr lang="en-US" b="1">
                <a:solidFill>
                  <a:srgbClr val="FF0000"/>
                </a:solidFill>
              </a:rPr>
              <a:t>Acceleration is directly proportional to force </a:t>
            </a:r>
          </a:p>
        </p:txBody>
      </p:sp>
      <p:sp>
        <p:nvSpPr>
          <p:cNvPr id="142339" name="Rectangle 3"/>
          <p:cNvSpPr>
            <a:spLocks noChangeArrowheads="1"/>
          </p:cNvSpPr>
          <p:nvPr/>
        </p:nvSpPr>
        <p:spPr bwMode="auto">
          <a:xfrm>
            <a:off x="0" y="19050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b="1">
                <a:solidFill>
                  <a:srgbClr val="333399"/>
                </a:solidFill>
                <a:ea typeface="Arial Unicode MS" pitchFamily="34" charset="-128"/>
                <a:cs typeface="Arial Unicode MS" pitchFamily="34" charset="-128"/>
              </a:rPr>
              <a:t>b.</a:t>
            </a:r>
            <a:r>
              <a:rPr lang="en-US" b="1">
                <a:solidFill>
                  <a:srgbClr val="000000"/>
                </a:solidFill>
                <a:ea typeface="Arial Unicode MS" pitchFamily="34" charset="-128"/>
                <a:cs typeface="Arial Unicode MS" pitchFamily="34" charset="-128"/>
              </a:rPr>
              <a:t> </a:t>
            </a:r>
            <a:r>
              <a:rPr lang="en-US" b="1">
                <a:solidFill>
                  <a:srgbClr val="000000"/>
                </a:solidFill>
                <a:cs typeface="Arial" charset="0"/>
              </a:rPr>
              <a:t>What is the slope of the graph? </a:t>
            </a:r>
            <a:endParaRPr lang="en-US" b="1"/>
          </a:p>
        </p:txBody>
      </p:sp>
      <p:graphicFrame>
        <p:nvGraphicFramePr>
          <p:cNvPr id="252928" name="Object 0"/>
          <p:cNvGraphicFramePr>
            <a:graphicFrameLocks noChangeAspect="1"/>
          </p:cNvGraphicFramePr>
          <p:nvPr/>
        </p:nvGraphicFramePr>
        <p:xfrm>
          <a:off x="304800" y="2667000"/>
          <a:ext cx="2057400" cy="1119188"/>
        </p:xfrm>
        <a:graphic>
          <a:graphicData uri="http://schemas.openxmlformats.org/presentationml/2006/ole">
            <mc:AlternateContent xmlns:mc="http://schemas.openxmlformats.org/markup-compatibility/2006">
              <mc:Choice xmlns:v="urn:schemas-microsoft-com:vml" Requires="v">
                <p:oleObj spid="_x0000_s16398" name="ips Publishing Equation" r:id="rId4" imgW="723600" imgH="393480" progId="Equation">
                  <p:embed/>
                </p:oleObj>
              </mc:Choice>
              <mc:Fallback>
                <p:oleObj name="ips Publishing Equation" r:id="rId4" imgW="723600" imgH="393480" progId="Equation">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667000"/>
                        <a:ext cx="2057400" cy="111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2929" name="Object 1"/>
          <p:cNvGraphicFramePr>
            <a:graphicFrameLocks noChangeAspect="1"/>
          </p:cNvGraphicFramePr>
          <p:nvPr/>
        </p:nvGraphicFramePr>
        <p:xfrm>
          <a:off x="2514600" y="2667000"/>
          <a:ext cx="1676400" cy="1082675"/>
        </p:xfrm>
        <a:graphic>
          <a:graphicData uri="http://schemas.openxmlformats.org/presentationml/2006/ole">
            <mc:AlternateContent xmlns:mc="http://schemas.openxmlformats.org/markup-compatibility/2006">
              <mc:Choice xmlns:v="urn:schemas-microsoft-com:vml" Requires="v">
                <p:oleObj spid="_x0000_s16399" name="Equation" r:id="rId6" imgW="609480" imgH="393480" progId="Equation.DSMT4">
                  <p:embed/>
                </p:oleObj>
              </mc:Choice>
              <mc:Fallback>
                <p:oleObj name="Equation" r:id="rId6" imgW="609480" imgH="39348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667000"/>
                        <a:ext cx="16764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2930" name="Object 2"/>
          <p:cNvGraphicFramePr>
            <a:graphicFrameLocks noChangeAspect="1"/>
          </p:cNvGraphicFramePr>
          <p:nvPr/>
        </p:nvGraphicFramePr>
        <p:xfrm>
          <a:off x="4114800" y="2667000"/>
          <a:ext cx="4114800" cy="1112838"/>
        </p:xfrm>
        <a:graphic>
          <a:graphicData uri="http://schemas.openxmlformats.org/presentationml/2006/ole">
            <mc:AlternateContent xmlns:mc="http://schemas.openxmlformats.org/markup-compatibility/2006">
              <mc:Choice xmlns:v="urn:schemas-microsoft-com:vml" Requires="v">
                <p:oleObj spid="_x0000_s16400" name="Equation" r:id="rId8" imgW="1549080" imgH="419040" progId="Equation.DSMT4">
                  <p:embed/>
                </p:oleObj>
              </mc:Choice>
              <mc:Fallback>
                <p:oleObj name="Equation" r:id="rId8" imgW="1549080" imgH="41904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2667000"/>
                        <a:ext cx="4114800"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2343" name="Rectangle 7"/>
          <p:cNvSpPr>
            <a:spLocks noChangeArrowheads="1"/>
          </p:cNvSpPr>
          <p:nvPr/>
        </p:nvSpPr>
        <p:spPr bwMode="auto">
          <a:xfrm>
            <a:off x="0" y="419100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333399"/>
                </a:solidFill>
                <a:ea typeface="Arial Unicode MS" pitchFamily="34" charset="-128"/>
                <a:cs typeface="Arial Unicode MS" pitchFamily="34" charset="-128"/>
              </a:rPr>
              <a:t>c.</a:t>
            </a:r>
            <a:r>
              <a:rPr lang="en-US" b="1">
                <a:solidFill>
                  <a:srgbClr val="000000"/>
                </a:solidFill>
                <a:ea typeface="Arial Unicode MS" pitchFamily="34" charset="-128"/>
                <a:cs typeface="Arial Unicode MS" pitchFamily="34" charset="-128"/>
              </a:rPr>
              <a:t> What physical quantity does the slope represent?</a:t>
            </a:r>
          </a:p>
          <a:p>
            <a:endParaRPr lang="en-US" b="1">
              <a:solidFill>
                <a:srgbClr val="000000"/>
              </a:solidFill>
              <a:ea typeface="Arial Unicode MS" pitchFamily="34" charset="-128"/>
              <a:cs typeface="Arial Unicode MS" pitchFamily="34" charset="-128"/>
            </a:endParaRPr>
          </a:p>
          <a:p>
            <a:r>
              <a:rPr lang="en-US" b="1">
                <a:solidFill>
                  <a:srgbClr val="000000"/>
                </a:solidFill>
                <a:ea typeface="Arial Unicode MS" pitchFamily="34" charset="-128"/>
                <a:cs typeface="Arial Unicode MS" pitchFamily="34" charset="-128"/>
              </a:rPr>
              <a:t>	The slope represents the </a:t>
            </a:r>
            <a:r>
              <a:rPr lang="en-US" b="1">
                <a:solidFill>
                  <a:srgbClr val="FF0000"/>
                </a:solidFill>
                <a:ea typeface="Arial Unicode MS" pitchFamily="34" charset="-128"/>
                <a:cs typeface="Arial Unicode MS" pitchFamily="34" charset="-128"/>
              </a:rPr>
              <a:t>mass.</a:t>
            </a:r>
            <a:endParaRPr lang="en-US" b="1">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ChangeArrowheads="1"/>
          </p:cNvSpPr>
          <p:nvPr/>
        </p:nvSpPr>
        <p:spPr bwMode="auto">
          <a:xfrm>
            <a:off x="0" y="457200"/>
            <a:ext cx="91440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00"/>
                </a:solidFill>
                <a:cs typeface="Arial" charset="0"/>
              </a:rPr>
              <a:t>What is Scientific Notation?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Times New Roman" pitchFamily="18" charset="0"/>
              </a:rPr>
              <a:t>Using one of the above examples, the number of stars in the Adromeda Galaxy can be written as: </a:t>
            </a:r>
            <a:r>
              <a:rPr lang="en-US" b="1">
                <a:solidFill>
                  <a:srgbClr val="000000"/>
                </a:solidFill>
                <a:cs typeface="Arial" charset="0"/>
              </a:rPr>
              <a:t>2.0 x 10</a:t>
            </a:r>
            <a:r>
              <a:rPr lang="en-US" b="1" baseline="30000">
                <a:solidFill>
                  <a:srgbClr val="000000"/>
                </a:solidFill>
                <a:cs typeface="Arial" charset="0"/>
              </a:rPr>
              <a:t>11</a:t>
            </a:r>
            <a:r>
              <a:rPr lang="en-US" b="1">
                <a:solidFill>
                  <a:srgbClr val="000000"/>
                </a:solidFill>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162821" name="Rectangle 5"/>
          <p:cNvSpPr>
            <a:spLocks noChangeArrowheads="1"/>
          </p:cNvSpPr>
          <p:nvPr/>
        </p:nvSpPr>
        <p:spPr bwMode="auto">
          <a:xfrm>
            <a:off x="0" y="1981200"/>
            <a:ext cx="9144000"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b="1">
                <a:solidFill>
                  <a:srgbClr val="FF0000"/>
                </a:solidFill>
                <a:cs typeface="Arial" charset="0"/>
              </a:rPr>
              <a:t>How Does Scientific Notation Work? </a:t>
            </a:r>
            <a:endParaRPr lang="en-US" sz="1200">
              <a:latin typeface="Arial Unicode MS" pitchFamily="34" charset="-128"/>
              <a:ea typeface="Arial Unicode MS" pitchFamily="34" charset="-128"/>
              <a:cs typeface="Arial Unicode MS" pitchFamily="34" charset="-128"/>
            </a:endParaRPr>
          </a:p>
          <a:p>
            <a:pPr eaLnBrk="0" hangingPunct="0">
              <a:spcBef>
                <a:spcPct val="50000"/>
              </a:spcBef>
            </a:pPr>
            <a:r>
              <a:rPr lang="en-US" b="1">
                <a:cs typeface="Arial" charset="0"/>
              </a:rPr>
              <a:t>As we said above, the </a:t>
            </a:r>
            <a:r>
              <a:rPr lang="en-US" b="1">
                <a:solidFill>
                  <a:srgbClr val="FF0000"/>
                </a:solidFill>
                <a:cs typeface="Arial" charset="0"/>
              </a:rPr>
              <a:t>exponent </a:t>
            </a:r>
            <a:r>
              <a:rPr lang="en-US" b="1">
                <a:cs typeface="Arial" charset="0"/>
              </a:rPr>
              <a:t>refers to the number of </a:t>
            </a:r>
            <a:r>
              <a:rPr lang="en-US" b="1">
                <a:solidFill>
                  <a:srgbClr val="FF0000"/>
                </a:solidFill>
                <a:cs typeface="Arial" charset="0"/>
              </a:rPr>
              <a:t>zeros</a:t>
            </a:r>
            <a:r>
              <a:rPr lang="en-US" b="1">
                <a:cs typeface="Arial" charset="0"/>
              </a:rPr>
              <a:t> that follow the 1. So: </a:t>
            </a:r>
            <a:endParaRPr lang="en-US" sz="1200">
              <a:latin typeface="Arial Unicode MS" pitchFamily="34" charset="-128"/>
              <a:ea typeface="Arial Unicode MS" pitchFamily="34" charset="-128"/>
              <a:cs typeface="Arial Unicode MS" pitchFamily="34" charset="-128"/>
            </a:endParaRPr>
          </a:p>
          <a:p>
            <a:pPr eaLnBrk="0" hangingPunct="0">
              <a:spcBef>
                <a:spcPct val="50000"/>
              </a:spcBef>
            </a:pPr>
            <a:r>
              <a:rPr lang="en-US" b="1">
                <a:cs typeface="Arial" charset="0"/>
              </a:rPr>
              <a:t>10</a:t>
            </a:r>
            <a:r>
              <a:rPr lang="en-US" b="1" baseline="30000">
                <a:cs typeface="Arial" charset="0"/>
              </a:rPr>
              <a:t>1</a:t>
            </a:r>
            <a:r>
              <a:rPr lang="en-US" b="1">
                <a:cs typeface="Arial" charset="0"/>
              </a:rPr>
              <a:t> = 10;</a:t>
            </a:r>
            <a:br>
              <a:rPr lang="en-US" b="1">
                <a:cs typeface="Arial" charset="0"/>
              </a:rPr>
            </a:br>
            <a:r>
              <a:rPr lang="en-US" b="1">
                <a:cs typeface="Arial" charset="0"/>
              </a:rPr>
              <a:t>10</a:t>
            </a:r>
            <a:r>
              <a:rPr lang="en-US" b="1" baseline="30000">
                <a:cs typeface="Arial" charset="0"/>
              </a:rPr>
              <a:t>2</a:t>
            </a:r>
            <a:r>
              <a:rPr lang="en-US" b="1">
                <a:cs typeface="Arial" charset="0"/>
              </a:rPr>
              <a:t> = 100;</a:t>
            </a:r>
            <a:br>
              <a:rPr lang="en-US" b="1">
                <a:cs typeface="Arial" charset="0"/>
              </a:rPr>
            </a:br>
            <a:r>
              <a:rPr lang="en-US" b="1">
                <a:cs typeface="Arial" charset="0"/>
              </a:rPr>
              <a:t>10</a:t>
            </a:r>
            <a:r>
              <a:rPr lang="en-US" b="1" baseline="30000">
                <a:cs typeface="Arial" charset="0"/>
              </a:rPr>
              <a:t>3</a:t>
            </a:r>
            <a:r>
              <a:rPr lang="en-US" b="1">
                <a:cs typeface="Arial" charset="0"/>
              </a:rPr>
              <a:t> = 1,000,</a:t>
            </a:r>
            <a:br>
              <a:rPr lang="en-US" b="1">
                <a:cs typeface="Arial" charset="0"/>
              </a:rPr>
            </a:br>
            <a:r>
              <a:rPr lang="en-US" b="1">
                <a:cs typeface="Arial" charset="0"/>
              </a:rPr>
              <a:t>and so on. </a:t>
            </a:r>
            <a:endParaRPr lang="en-US" sz="1200">
              <a:latin typeface="Arial Unicode MS" pitchFamily="34" charset="-128"/>
              <a:ea typeface="Arial Unicode MS" pitchFamily="34" charset="-128"/>
              <a:cs typeface="Arial Unicode MS" pitchFamily="34" charset="-128"/>
            </a:endParaRPr>
          </a:p>
          <a:p>
            <a:pPr eaLnBrk="0" hangingPunct="0">
              <a:spcBef>
                <a:spcPct val="50000"/>
              </a:spcBef>
            </a:pPr>
            <a:r>
              <a:rPr lang="en-US" b="1">
                <a:cs typeface="Arial" charset="0"/>
              </a:rPr>
              <a:t>Similarly, 10</a:t>
            </a:r>
            <a:r>
              <a:rPr lang="en-US" b="1" baseline="30000">
                <a:cs typeface="Arial" charset="0"/>
              </a:rPr>
              <a:t>0</a:t>
            </a:r>
            <a:r>
              <a:rPr lang="en-US" b="1">
                <a:cs typeface="Arial" charset="0"/>
              </a:rPr>
              <a:t> = 1, since the zero exponent means that no zeros follow the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0" y="228600"/>
            <a:ext cx="91440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b="1">
                <a:solidFill>
                  <a:srgbClr val="FF0000"/>
                </a:solidFill>
                <a:cs typeface="Arial" charset="0"/>
              </a:rPr>
              <a:t>Negative exponents </a:t>
            </a:r>
            <a:r>
              <a:rPr lang="en-US" b="1">
                <a:cs typeface="Arial" charset="0"/>
              </a:rPr>
              <a:t>indicate negative powers of 10,    So:</a:t>
            </a:r>
            <a:r>
              <a:rPr lang="en-US" sz="1200">
                <a:latin typeface="Arial Unicode MS" pitchFamily="34" charset="-128"/>
                <a:ea typeface="Arial Unicode MS" pitchFamily="34" charset="-128"/>
                <a:cs typeface="Arial Unicode MS" pitchFamily="34" charset="-128"/>
              </a:rPr>
              <a:t>                                                                                                                                                                                           </a:t>
            </a:r>
            <a:r>
              <a:rPr lang="en-US" b="1">
                <a:cs typeface="Arial" charset="0"/>
              </a:rPr>
              <a:t>10</a:t>
            </a:r>
            <a:r>
              <a:rPr lang="en-US" b="1" baseline="30000">
                <a:cs typeface="Arial" charset="0"/>
              </a:rPr>
              <a:t>-1</a:t>
            </a:r>
            <a:r>
              <a:rPr lang="en-US" b="1">
                <a:cs typeface="Arial" charset="0"/>
              </a:rPr>
              <a:t> = 1/10;</a:t>
            </a:r>
            <a:br>
              <a:rPr lang="en-US" b="1">
                <a:cs typeface="Arial" charset="0"/>
              </a:rPr>
            </a:br>
            <a:r>
              <a:rPr lang="en-US" b="1">
                <a:cs typeface="Arial" charset="0"/>
              </a:rPr>
              <a:t>10</a:t>
            </a:r>
            <a:r>
              <a:rPr lang="en-US" b="1" baseline="30000">
                <a:cs typeface="Arial" charset="0"/>
              </a:rPr>
              <a:t>-2</a:t>
            </a:r>
            <a:r>
              <a:rPr lang="en-US" b="1">
                <a:cs typeface="Arial" charset="0"/>
              </a:rPr>
              <a:t> = 1/100;</a:t>
            </a:r>
            <a:br>
              <a:rPr lang="en-US" b="1">
                <a:cs typeface="Arial" charset="0"/>
              </a:rPr>
            </a:br>
            <a:r>
              <a:rPr lang="en-US" b="1">
                <a:cs typeface="Arial" charset="0"/>
              </a:rPr>
              <a:t>10</a:t>
            </a:r>
            <a:r>
              <a:rPr lang="en-US" b="1" baseline="30000">
                <a:cs typeface="Arial" charset="0"/>
              </a:rPr>
              <a:t>-3</a:t>
            </a:r>
            <a:r>
              <a:rPr lang="en-US" b="1">
                <a:cs typeface="Arial" charset="0"/>
              </a:rPr>
              <a:t> = 1/1,000,</a:t>
            </a:r>
            <a:br>
              <a:rPr lang="en-US" b="1">
                <a:cs typeface="Arial" charset="0"/>
              </a:rPr>
            </a:br>
            <a:r>
              <a:rPr lang="en-US" b="1">
                <a:cs typeface="Arial" charset="0"/>
              </a:rPr>
              <a:t>and so 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ChangeArrowheads="1"/>
          </p:cNvSpPr>
          <p:nvPr/>
        </p:nvSpPr>
        <p:spPr bwMode="auto">
          <a:xfrm>
            <a:off x="0" y="457200"/>
            <a:ext cx="91440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Write the following numbers in scientific notation:</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1.</a:t>
            </a:r>
            <a:r>
              <a:rPr lang="en-US" b="1">
                <a:cs typeface="Arial" charset="0"/>
              </a:rPr>
              <a:t> 156.90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2.</a:t>
            </a:r>
            <a:r>
              <a:rPr lang="en-US" b="1">
                <a:cs typeface="Arial" charset="0"/>
              </a:rPr>
              <a:t> 12 000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3.</a:t>
            </a:r>
            <a:r>
              <a:rPr lang="en-US" b="1">
                <a:cs typeface="Arial" charset="0"/>
              </a:rPr>
              <a:t> 0.0345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4.</a:t>
            </a:r>
            <a:r>
              <a:rPr lang="en-US" b="1">
                <a:cs typeface="Arial" charset="0"/>
              </a:rPr>
              <a:t> 0.008 90 =</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0" y="228600"/>
            <a:ext cx="91440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charset="0"/>
              </a:rPr>
              <a:t>Expand the following numbers:</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5.</a:t>
            </a:r>
            <a:r>
              <a:rPr lang="en-US" b="1">
                <a:cs typeface="Arial" charset="0"/>
              </a:rPr>
              <a:t> 1.23x10</a:t>
            </a:r>
            <a:r>
              <a:rPr lang="en-US" b="1" baseline="30000">
                <a:cs typeface="Arial" charset="0"/>
              </a:rPr>
              <a:t>6</a:t>
            </a:r>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6.</a:t>
            </a:r>
            <a:r>
              <a:rPr lang="en-US" b="1">
                <a:cs typeface="Arial" charset="0"/>
              </a:rPr>
              <a:t> 2.5 x10</a:t>
            </a:r>
            <a:r>
              <a:rPr lang="en-US" b="1" baseline="30000">
                <a:cs typeface="Arial" charset="0"/>
              </a:rPr>
              <a:t>-3 </a:t>
            </a:r>
            <a:r>
              <a:rPr lang="en-US" b="1">
                <a:cs typeface="Arial" charset="0"/>
              </a:rPr>
              <a:t>=</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7.</a:t>
            </a:r>
            <a:r>
              <a:rPr lang="en-US" b="1">
                <a:cs typeface="Arial" charset="0"/>
              </a:rPr>
              <a:t> 1.54 x10</a:t>
            </a:r>
            <a:r>
              <a:rPr lang="en-US" b="1" baseline="30000">
                <a:cs typeface="Arial" charset="0"/>
              </a:rPr>
              <a:t>4 </a:t>
            </a:r>
            <a:r>
              <a:rPr lang="en-US" b="1">
                <a:cs typeface="Arial" charset="0"/>
              </a:rPr>
              <a:t>=</a:t>
            </a:r>
            <a:endParaRPr lang="en-US" sz="1200">
              <a:latin typeface="Arial Unicode MS" pitchFamily="34" charset="-128"/>
              <a:ea typeface="Arial Unicode MS" pitchFamily="34" charset="-128"/>
              <a:cs typeface="Arial Unicode MS" pitchFamily="34" charset="-128"/>
            </a:endParaRPr>
          </a:p>
          <a:p>
            <a:pPr eaLnBrk="0" hangingPunct="0"/>
            <a:r>
              <a:rPr lang="en-US" b="1">
                <a:cs typeface="Arial" charset="0"/>
              </a:rPr>
              <a:t> </a:t>
            </a:r>
            <a:endParaRPr lang="en-US" sz="1200">
              <a:latin typeface="Arial Unicode MS" pitchFamily="34" charset="-128"/>
              <a:ea typeface="Arial Unicode MS" pitchFamily="34" charset="-128"/>
              <a:cs typeface="Arial Unicode MS" pitchFamily="34" charset="-128"/>
            </a:endParaRPr>
          </a:p>
          <a:p>
            <a:pPr eaLnBrk="0" hangingPunct="0"/>
            <a:r>
              <a:rPr lang="en-US" b="1">
                <a:solidFill>
                  <a:srgbClr val="FF0000"/>
                </a:solidFill>
                <a:cs typeface="Arial" charset="0"/>
              </a:rPr>
              <a:t>8.</a:t>
            </a:r>
            <a:r>
              <a:rPr lang="en-US" b="1">
                <a:cs typeface="Arial" charset="0"/>
              </a:rPr>
              <a:t> 5.67 x10</a:t>
            </a:r>
            <a:r>
              <a:rPr lang="en-US" b="1" baseline="30000">
                <a:cs typeface="Arial" charset="0"/>
              </a:rPr>
              <a:t>-1 </a:t>
            </a:r>
            <a:r>
              <a:rPr lang="en-US" b="1">
                <a:cs typeface="Arial" charset="0"/>
              </a:rPr>
              <a:t>=</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8000"/>
      </a:hlink>
      <a:folHlink>
        <a:srgbClr val="00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927</Words>
  <Application>Microsoft Office PowerPoint</Application>
  <PresentationFormat>On-screen Show (4:3)</PresentationFormat>
  <Paragraphs>363</Paragraphs>
  <Slides>52</Slides>
  <Notes>48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5</vt:i4>
      </vt:variant>
      <vt:variant>
        <vt:lpstr>Slide Titles</vt:lpstr>
      </vt:variant>
      <vt:variant>
        <vt:i4>52</vt:i4>
      </vt:variant>
    </vt:vector>
  </HeadingPairs>
  <TitlesOfParts>
    <vt:vector size="64" baseType="lpstr">
      <vt:lpstr>Arial</vt:lpstr>
      <vt:lpstr>Arial Unicode MS</vt:lpstr>
      <vt:lpstr>ＭＳ 明朝</vt:lpstr>
      <vt:lpstr>Symbol</vt:lpstr>
      <vt:lpstr>Times New Roman</vt:lpstr>
      <vt:lpstr>Wingdings</vt:lpstr>
      <vt:lpstr>Default Design</vt:lpstr>
      <vt:lpstr>MathType 5.0 Equation</vt:lpstr>
      <vt:lpstr>Microsoft Equation 3.0</vt:lpstr>
      <vt:lpstr>Microsoft Equation</vt:lpstr>
      <vt:lpstr>Bitmap Image</vt:lpstr>
      <vt:lpstr>ips Publishing Equation</vt:lpstr>
      <vt:lpstr>Introduction to Physics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Wright; Adrian Chavez</dc:creator>
  <cp:lastModifiedBy>Matthew Wright</cp:lastModifiedBy>
  <cp:revision>75</cp:revision>
  <dcterms:created xsi:type="dcterms:W3CDTF">2003-08-25T22:24:09Z</dcterms:created>
  <dcterms:modified xsi:type="dcterms:W3CDTF">2013-06-13T20:22:57Z</dcterms:modified>
</cp:coreProperties>
</file>